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5"/>
  </p:notesMasterIdLst>
  <p:sldIdLst>
    <p:sldId id="256" r:id="rId2"/>
    <p:sldId id="276" r:id="rId3"/>
    <p:sldId id="278" r:id="rId4"/>
    <p:sldId id="277" r:id="rId5"/>
    <p:sldId id="279" r:id="rId6"/>
    <p:sldId id="274" r:id="rId7"/>
    <p:sldId id="285" r:id="rId8"/>
    <p:sldId id="286" r:id="rId9"/>
    <p:sldId id="269" r:id="rId10"/>
    <p:sldId id="268" r:id="rId11"/>
    <p:sldId id="280" r:id="rId12"/>
    <p:sldId id="290" r:id="rId13"/>
    <p:sldId id="287" r:id="rId14"/>
    <p:sldId id="281" r:id="rId15"/>
    <p:sldId id="271" r:id="rId16"/>
    <p:sldId id="272" r:id="rId17"/>
    <p:sldId id="288" r:id="rId18"/>
    <p:sldId id="275" r:id="rId19"/>
    <p:sldId id="289" r:id="rId20"/>
    <p:sldId id="282" r:id="rId21"/>
    <p:sldId id="264" r:id="rId22"/>
    <p:sldId id="283" r:id="rId23"/>
    <p:sldId id="291"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2673" autoAdjust="0"/>
  </p:normalViewPr>
  <p:slideViewPr>
    <p:cSldViewPr snapToGrid="0">
      <p:cViewPr varScale="1">
        <p:scale>
          <a:sx n="83" d="100"/>
          <a:sy n="83" d="100"/>
        </p:scale>
        <p:origin x="13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2D855-726E-4574-8F4E-1DF37AD46E81}" type="datetimeFigureOut">
              <a:rPr lang="de-DE" smtClean="0"/>
              <a:t>18.04.2024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114A5-CA76-4981-948A-0ABB519BE34D}" type="slidenum">
              <a:rPr lang="de-DE" smtClean="0"/>
              <a:t>‹Nr.›</a:t>
            </a:fld>
            <a:endParaRPr lang="de-DE"/>
          </a:p>
        </p:txBody>
      </p:sp>
    </p:spTree>
    <p:extLst>
      <p:ext uri="{BB962C8B-B14F-4D97-AF65-F5344CB8AC3E}">
        <p14:creationId xmlns:p14="http://schemas.microsoft.com/office/powerpoint/2010/main" val="318603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-Begrüßung Schüler*innen</a:t>
            </a:r>
          </a:p>
          <a:p>
            <a:r>
              <a:rPr lang="de-DE" dirty="0"/>
              <a:t>(-Vorstellung)</a:t>
            </a:r>
          </a:p>
          <a:p>
            <a:endParaRPr lang="de-DE" dirty="0"/>
          </a:p>
          <a:p>
            <a:r>
              <a:rPr lang="de-DE" dirty="0"/>
              <a:t>Dieses Jahr findet wieder die Europawahl statt. Alle fünf Jahre können die Bürger *innen in Deutschland ihre Stimme abgeben. </a:t>
            </a:r>
          </a:p>
          <a:p>
            <a:r>
              <a:rPr lang="de-DE" dirty="0"/>
              <a:t>Doch was ist die Europawahl</a:t>
            </a:r>
            <a:r>
              <a:rPr lang="de-DE" baseline="0" dirty="0"/>
              <a:t> und wie läuft sie ab?</a:t>
            </a:r>
            <a:endParaRPr lang="de-DE" dirty="0"/>
          </a:p>
          <a:p>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1</a:t>
            </a:fld>
            <a:endParaRPr lang="de-DE"/>
          </a:p>
        </p:txBody>
      </p:sp>
    </p:spTree>
    <p:extLst>
      <p:ext uri="{BB962C8B-B14F-4D97-AF65-F5344CB8AC3E}">
        <p14:creationId xmlns:p14="http://schemas.microsoft.com/office/powerpoint/2010/main" val="2064619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Auf dem Stimmzettel für die Europawahl stehen Kandidat*innen der Parteien. Der Name der Partei steht groß über einer Liste</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mit Kandidat*innen geschrieben. Die Wähler*innen wählen bei der Europawahl die Kandidat*innen einer Partei.</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Die Wähler*innen können also nicht nur einen einzelnen Kandidaten oder Kandidatin einer Partei wählen.</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Deshalb kann man auch sagen: „Der Wähler oder die Wählerin hat eine bestimmte Partei gewählt“.</a:t>
            </a:r>
            <a:r>
              <a:rPr lang="de-DE" dirty="0"/>
              <a:t> </a:t>
            </a:r>
            <a:br>
              <a:rPr lang="de-DE" dirty="0"/>
            </a:br>
            <a:r>
              <a:rPr lang="de-DE" dirty="0"/>
              <a:t>Nach der Stimmabgabe wird der Stimmzettel in einer Wahlurne gesammelt und anschließend ausgezählt.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Man muss sehen, welche Partei Du wählen möchtest. Wenn Du mehr als </a:t>
            </a:r>
            <a:r>
              <a:rPr lang="de-DE" sz="1200" b="1" i="0" kern="1200" dirty="0">
                <a:solidFill>
                  <a:schemeClr val="tx1"/>
                </a:solidFill>
                <a:effectLst/>
                <a:latin typeface="+mn-lt"/>
                <a:ea typeface="+mn-ea"/>
                <a:cs typeface="+mn-cs"/>
              </a:rPr>
              <a:t>ein </a:t>
            </a:r>
            <a:r>
              <a:rPr lang="de-DE" sz="1200" b="0" i="0" kern="1200" dirty="0">
                <a:solidFill>
                  <a:schemeClr val="tx1"/>
                </a:solidFill>
                <a:effectLst/>
                <a:latin typeface="+mn-lt"/>
                <a:ea typeface="+mn-ea"/>
                <a:cs typeface="+mn-cs"/>
              </a:rPr>
              <a:t>Kreuz machst, dann ist dein Stimmzettel </a:t>
            </a:r>
            <a:r>
              <a:rPr lang="de-DE" sz="1200" b="1" i="0" kern="1200" dirty="0">
                <a:solidFill>
                  <a:schemeClr val="tx1"/>
                </a:solidFill>
                <a:effectLst/>
                <a:latin typeface="+mn-lt"/>
                <a:ea typeface="+mn-ea"/>
                <a:cs typeface="+mn-cs"/>
              </a:rPr>
              <a:t>ungültig</a:t>
            </a:r>
            <a:r>
              <a:rPr lang="de-DE" dirty="0"/>
              <a:t> </a:t>
            </a:r>
            <a:br>
              <a:rPr lang="de-DE" dirty="0"/>
            </a:b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15</a:t>
            </a:fld>
            <a:endParaRPr lang="de-DE"/>
          </a:p>
        </p:txBody>
      </p:sp>
    </p:spTree>
    <p:extLst>
      <p:ext uri="{BB962C8B-B14F-4D97-AF65-F5344CB8AC3E}">
        <p14:creationId xmlns:p14="http://schemas.microsoft.com/office/powerpoint/2010/main" val="876274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 der Europawahl beteiligen sich viele verschiedene Parteien aus allen EU-Mitgliedsstaaten. Aktuell gibt es im Europäischen Parlament sieben Fraktionen, denen Abgeordnete aus unterschiedlichen nationalen Parteien angehören. Die Zusammensetzung der Fraktionen nach der Europawahl 2019 ist wie folgt</a:t>
            </a:r>
          </a:p>
        </p:txBody>
      </p:sp>
      <p:sp>
        <p:nvSpPr>
          <p:cNvPr id="4" name="Foliennummernplatzhalter 3"/>
          <p:cNvSpPr>
            <a:spLocks noGrp="1"/>
          </p:cNvSpPr>
          <p:nvPr>
            <p:ph type="sldNum" sz="quarter" idx="5"/>
          </p:nvPr>
        </p:nvSpPr>
        <p:spPr/>
        <p:txBody>
          <a:bodyPr/>
          <a:lstStyle/>
          <a:p>
            <a:fld id="{B68114A5-CA76-4981-948A-0ABB519BE34D}" type="slidenum">
              <a:rPr lang="de-DE" smtClean="0"/>
              <a:t>16</a:t>
            </a:fld>
            <a:endParaRPr lang="de-DE"/>
          </a:p>
        </p:txBody>
      </p:sp>
    </p:spTree>
    <p:extLst>
      <p:ext uri="{BB962C8B-B14F-4D97-AF65-F5344CB8AC3E}">
        <p14:creationId xmlns:p14="http://schemas.microsoft.com/office/powerpoint/2010/main" val="2601657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Die Abgeordneten der Fraktionen im Europäischen Parlament müssen aus verschiedenen Ländern Europas kommen.</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In den Fraktionen sind deshalb Abgeordnete von unterschiedlichen Parteien aus mehreren Staaten.</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Die Abgeordneten der Parteien überlegen, mit welchen anderen Abgeordneten sie gut zusammenarbeiten können.</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Manche Parteien unterschiedlicher Staaten arbeiten schon lange zusammen.</a:t>
            </a:r>
            <a:r>
              <a:rPr lang="de-DE" dirty="0"/>
              <a:t> </a:t>
            </a:r>
            <a:r>
              <a:rPr lang="de-DE" sz="1200" b="0" i="0" kern="1200" dirty="0">
                <a:solidFill>
                  <a:schemeClr val="tx1"/>
                </a:solidFill>
                <a:effectLst/>
                <a:latin typeface="+mn-lt"/>
                <a:ea typeface="+mn-ea"/>
                <a:cs typeface="+mn-cs"/>
              </a:rPr>
              <a:t>Wenn Abgeordnete aus vielen Ländern zusammenarbeiten,</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können sie die Probleme der anderen Länder besser verstehen. Deshalb gibt es auch die Regel, dass zu einer Fraktion im Europäisches Parlament</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Abgeordnete aus mindestens sieben EU-Staaten gehören müssen</a:t>
            </a:r>
            <a:r>
              <a:rPr lang="de-DE" dirty="0"/>
              <a:t> </a:t>
            </a:r>
            <a:br>
              <a:rPr lang="de-DE" dirty="0"/>
            </a:br>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17</a:t>
            </a:fld>
            <a:endParaRPr lang="de-DE"/>
          </a:p>
        </p:txBody>
      </p:sp>
    </p:spTree>
    <p:extLst>
      <p:ext uri="{BB962C8B-B14F-4D97-AF65-F5344CB8AC3E}">
        <p14:creationId xmlns:p14="http://schemas.microsoft.com/office/powerpoint/2010/main" val="917520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Oftmals fühlen sich junge Menschen in der Politik der Erwachsenen zu wenig berücksichtigt. Das System der Erwachsenen</a:t>
            </a:r>
            <a:r>
              <a:rPr lang="de-DE" baseline="0" dirty="0"/>
              <a:t> sieht leider sehr wenig Mitbestimmung durch junge Menschen vor. Ihr als junge Menschen wollt aber auch gehört und mit euren Anliegen gesehen werden! </a:t>
            </a:r>
            <a:r>
              <a:rPr lang="de-DE" dirty="0"/>
              <a:t>Parteien orientieren sich an Themen, die große Bevölkerungsgruppen betreffen, um viele Stimmen zu bekommen. Deshalb haben viele Jugendliche kein Interesse an Politik und viele Erstwähler gehen nicht zur Wahl. Das sollte nicht sein! Ein Wahlrecht zu haben ist ein wertvolles Instrument in unserer Demokratie.</a:t>
            </a:r>
          </a:p>
          <a:p>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18</a:t>
            </a:fld>
            <a:endParaRPr lang="de-DE"/>
          </a:p>
        </p:txBody>
      </p:sp>
    </p:spTree>
    <p:extLst>
      <p:ext uri="{BB962C8B-B14F-4D97-AF65-F5344CB8AC3E}">
        <p14:creationId xmlns:p14="http://schemas.microsoft.com/office/powerpoint/2010/main" val="1993952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Fragt doch mal eure Eltern, ob sie wählen</a:t>
            </a:r>
            <a:r>
              <a:rPr lang="de-DE" baseline="0" dirty="0"/>
              <a:t> gehen und wen oder was sie wählen.</a:t>
            </a:r>
            <a:endParaRPr lang="de-DE" dirty="0"/>
          </a:p>
          <a:p>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19</a:t>
            </a:fld>
            <a:endParaRPr lang="de-DE"/>
          </a:p>
        </p:txBody>
      </p:sp>
    </p:spTree>
    <p:extLst>
      <p:ext uri="{BB962C8B-B14F-4D97-AF65-F5344CB8AC3E}">
        <p14:creationId xmlns:p14="http://schemas.microsoft.com/office/powerpoint/2010/main" val="443812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Jetzt wisst ihr, was die Europawahl ist, wie sie funktioniert und warum es so wichtig ist, dass auch ihr eure Stimme abgebt. Ihr wisst aber nicht, was ihr wählen sollt? Wir haben für euch ein paar Entscheidungshilfen zusammengestellt.</a:t>
            </a:r>
          </a:p>
          <a:p>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20</a:t>
            </a:fld>
            <a:endParaRPr lang="de-DE"/>
          </a:p>
        </p:txBody>
      </p:sp>
    </p:spTree>
    <p:extLst>
      <p:ext uri="{BB962C8B-B14F-4D97-AF65-F5344CB8AC3E}">
        <p14:creationId xmlns:p14="http://schemas.microsoft.com/office/powerpoint/2010/main" val="1628058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None/>
            </a:pPr>
            <a:r>
              <a:rPr lang="de-DE" dirty="0"/>
              <a:t>Jede Person entscheidet danach, was er oder sie wichtig und richtig findet. Wähle die Partei, die deine Meinung am besten vertritt. Wähl eine Partei nicht nur deshalb, weil deine Eltern, Freunde oder Freundinnen die Partei wählen.</a:t>
            </a:r>
          </a:p>
          <a:p>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21</a:t>
            </a:fld>
            <a:endParaRPr lang="de-DE"/>
          </a:p>
        </p:txBody>
      </p:sp>
    </p:spTree>
    <p:extLst>
      <p:ext uri="{BB962C8B-B14F-4D97-AF65-F5344CB8AC3E}">
        <p14:creationId xmlns:p14="http://schemas.microsoft.com/office/powerpoint/2010/main" val="502231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Wingdings" panose="05000000000000000000" pitchFamily="2" charset="2"/>
              <a:buNone/>
            </a:pPr>
            <a:r>
              <a:rPr lang="de-DE" b="0" dirty="0"/>
              <a:t>Nun seid ihr dran! </a:t>
            </a:r>
            <a:r>
              <a:rPr lang="de-DE" b="0" dirty="0">
                <a:highlight>
                  <a:srgbClr val="FFFF00"/>
                </a:highlight>
              </a:rPr>
              <a:t>Wer nicht wählt, nimmt keinen Einfluss auf die Regeln in der EU. Je mehr Menschen wählen gehen, desto stärker wird die Demokratie</a:t>
            </a:r>
            <a:endParaRPr lang="de-DE" b="0" dirty="0"/>
          </a:p>
        </p:txBody>
      </p:sp>
      <p:sp>
        <p:nvSpPr>
          <p:cNvPr id="4" name="Foliennummernplatzhalter 3"/>
          <p:cNvSpPr>
            <a:spLocks noGrp="1"/>
          </p:cNvSpPr>
          <p:nvPr>
            <p:ph type="sldNum" sz="quarter" idx="5"/>
          </p:nvPr>
        </p:nvSpPr>
        <p:spPr/>
        <p:txBody>
          <a:bodyPr/>
          <a:lstStyle/>
          <a:p>
            <a:fld id="{B68114A5-CA76-4981-948A-0ABB519BE34D}" type="slidenum">
              <a:rPr lang="de-DE" smtClean="0"/>
              <a:t>22</a:t>
            </a:fld>
            <a:endParaRPr lang="de-DE"/>
          </a:p>
        </p:txBody>
      </p:sp>
    </p:spTree>
    <p:extLst>
      <p:ext uri="{BB962C8B-B14F-4D97-AF65-F5344CB8AC3E}">
        <p14:creationId xmlns:p14="http://schemas.microsoft.com/office/powerpoint/2010/main" val="184047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"Kleinstaaterei" ist ein Begriff, der sich auf eine politische Situation oder Struktur bezieht, in der ein Gebiet in viele kleine, unabhängige Staaten oder politische Einheiten aufgeteilt ist, anstatt in größere und zusammenhängende Einheiten.</a:t>
            </a:r>
          </a:p>
          <a:p>
            <a:endParaRPr lang="de-DE" dirty="0">
              <a:solidFill>
                <a:schemeClr val="accent2">
                  <a:lumMod val="75000"/>
                </a:schemeClr>
              </a:solidFill>
            </a:endParaRPr>
          </a:p>
          <a:p>
            <a:r>
              <a:rPr lang="de-DE" dirty="0"/>
              <a:t>Die Monarchie ist eine Regierungsform, bei der ein einzelne*r Herrsche*r oder Monarch die höchste politische Autorität innehat. Dieser Monarch kann entweder ein König, eine Königin, ein Kaiser oder eine Kaiserin sein (bestimmt durch die Erbfolge) </a:t>
            </a:r>
          </a:p>
          <a:p>
            <a:endParaRPr lang="de-DE" dirty="0">
              <a:solidFill>
                <a:schemeClr val="accent2">
                  <a:lumMod val="75000"/>
                </a:schemeClr>
              </a:solidFill>
            </a:endParaRPr>
          </a:p>
          <a:p>
            <a:r>
              <a:rPr lang="de-DE" dirty="0"/>
              <a:t>Eine Diktatur ist eine Regierungsform, bei der eine einzelne Person oder eine kleine Gruppe von Personen uneingeschränkte politische Macht ausübt.</a:t>
            </a:r>
          </a:p>
          <a:p>
            <a:endParaRPr lang="de-DE" dirty="0">
              <a:solidFill>
                <a:schemeClr val="accent2">
                  <a:lumMod val="75000"/>
                </a:schemeClr>
              </a:solidFill>
            </a:endParaRPr>
          </a:p>
          <a:p>
            <a:r>
              <a:rPr lang="de-DE" dirty="0"/>
              <a:t>Ein Einparteiensystem ist eine politische Struktur, in der nur eine einzige politische Partei legal zugelassen ist und die alle Aspekte der Regierung und der politischen Entscheidungsfindung kontrolliert</a:t>
            </a:r>
            <a:endParaRPr lang="de-DE" dirty="0">
              <a:solidFill>
                <a:schemeClr val="accent2">
                  <a:lumMod val="75000"/>
                </a:schemeClr>
              </a:solidFill>
            </a:endParaRPr>
          </a:p>
        </p:txBody>
      </p:sp>
      <p:sp>
        <p:nvSpPr>
          <p:cNvPr id="4" name="Foliennummernplatzhalter 3"/>
          <p:cNvSpPr>
            <a:spLocks noGrp="1"/>
          </p:cNvSpPr>
          <p:nvPr>
            <p:ph type="sldNum" sz="quarter" idx="5"/>
          </p:nvPr>
        </p:nvSpPr>
        <p:spPr/>
        <p:txBody>
          <a:bodyPr/>
          <a:lstStyle/>
          <a:p>
            <a:fld id="{B68114A5-CA76-4981-948A-0ABB519BE34D}" type="slidenum">
              <a:rPr lang="de-DE" smtClean="0"/>
              <a:t>2</a:t>
            </a:fld>
            <a:endParaRPr lang="de-DE"/>
          </a:p>
        </p:txBody>
      </p:sp>
    </p:spTree>
    <p:extLst>
      <p:ext uri="{BB962C8B-B14F-4D97-AF65-F5344CB8AC3E}">
        <p14:creationId xmlns:p14="http://schemas.microsoft.com/office/powerpoint/2010/main" val="1173770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3</a:t>
            </a:fld>
            <a:endParaRPr lang="de-DE"/>
          </a:p>
        </p:txBody>
      </p:sp>
    </p:spTree>
    <p:extLst>
      <p:ext uri="{BB962C8B-B14F-4D97-AF65-F5344CB8AC3E}">
        <p14:creationId xmlns:p14="http://schemas.microsoft.com/office/powerpoint/2010/main" val="79648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Nach</a:t>
            </a:r>
            <a:r>
              <a:rPr lang="de-DE" baseline="0" dirty="0"/>
              <a:t> langem und hartem Kampf um mehr Emanzipation haben es die Frauen geschafft, dass auch sie seit 1919 wählen gehen dürfen. Was für uns mittlerweile als selbstverständlich gilt, ist für viele Frauen ein langer und anstrengender Weg gewesen.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In Saudi-Arabien zum Beispiel ist es den Frauen erst seit 2010 erlaubt wählen zu dürfen. </a:t>
            </a:r>
            <a:endParaRPr lang="de-DE" dirty="0"/>
          </a:p>
          <a:p>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4</a:t>
            </a:fld>
            <a:endParaRPr lang="de-DE"/>
          </a:p>
        </p:txBody>
      </p:sp>
    </p:spTree>
    <p:extLst>
      <p:ext uri="{BB962C8B-B14F-4D97-AF65-F5344CB8AC3E}">
        <p14:creationId xmlns:p14="http://schemas.microsoft.com/office/powerpoint/2010/main" val="133840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Europawahl ist die direkte Wahl der Volksvertreter auf europäischer Ebene durch die Bürger der EU Mitgliedstaaten. In der EU wird über schwierige Grafen entschieden. </a:t>
            </a:r>
          </a:p>
          <a:p>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6</a:t>
            </a:fld>
            <a:endParaRPr lang="de-DE"/>
          </a:p>
        </p:txBody>
      </p:sp>
    </p:spTree>
    <p:extLst>
      <p:ext uri="{BB962C8B-B14F-4D97-AF65-F5344CB8AC3E}">
        <p14:creationId xmlns:p14="http://schemas.microsoft.com/office/powerpoint/2010/main" val="1802811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Vielleicht haben sich bereits welche die Frage gestellt, warum ihr euch das jetzt anhören müsst, Ihr dürft ja noch gar nicht Wählen oder? </a:t>
            </a:r>
          </a:p>
          <a:p>
            <a:r>
              <a:rPr lang="de-DE" dirty="0"/>
              <a:t>Falsch, das </a:t>
            </a:r>
            <a:r>
              <a:rPr lang="de-DE" b="1" dirty="0"/>
              <a:t>Mindestwahlalter für das aktive Wahlrecht bei den Wahlen zum Europäischen Parlament</a:t>
            </a:r>
            <a:r>
              <a:rPr lang="de-DE" dirty="0"/>
              <a:t> wird in Deutschland künftig von derzeit 18 auf 16 Jahre abgesenkt</a:t>
            </a:r>
          </a:p>
          <a:p>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7</a:t>
            </a:fld>
            <a:endParaRPr lang="de-DE"/>
          </a:p>
        </p:txBody>
      </p:sp>
    </p:spTree>
    <p:extLst>
      <p:ext uri="{BB962C8B-B14F-4D97-AF65-F5344CB8AC3E}">
        <p14:creationId xmlns:p14="http://schemas.microsoft.com/office/powerpoint/2010/main" val="312187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Auch Bürger und Bürgerinnen aus anderen EU-Staaten können in Deutschland wählen. Sie müssen sich ins Wählerverzeichnis von ihrem Wohnort eintragen lassen. Jeder darf nur </a:t>
            </a:r>
            <a:r>
              <a:rPr lang="de-DE" sz="1200" b="1" i="0" kern="1200" dirty="0">
                <a:solidFill>
                  <a:schemeClr val="tx1"/>
                </a:solidFill>
                <a:effectLst/>
                <a:latin typeface="+mn-lt"/>
                <a:ea typeface="+mn-ea"/>
                <a:cs typeface="+mn-cs"/>
              </a:rPr>
              <a:t>einmal </a:t>
            </a:r>
            <a:r>
              <a:rPr lang="de-DE" sz="1200" b="0" i="0" kern="1200" dirty="0">
                <a:solidFill>
                  <a:schemeClr val="tx1"/>
                </a:solidFill>
                <a:effectLst/>
                <a:latin typeface="+mn-lt"/>
                <a:ea typeface="+mn-ea"/>
                <a:cs typeface="+mn-cs"/>
              </a:rPr>
              <a:t>wählen. Deshalb müssen sich EU-Bürger und Bürgerinnen entscheiden, ob sie im Herkunftsland oder in Deutschland wählen wollen.</a:t>
            </a:r>
            <a:r>
              <a:rPr lang="de-DE" dirty="0"/>
              <a:t> Die Europawahl 2024 findet am 9. Juni statt. </a:t>
            </a:r>
            <a:r>
              <a:rPr lang="de-DE" baseline="0" dirty="0"/>
              <a:t>Danach sind keine weitere Stimmzettelabgaben möglich.</a:t>
            </a:r>
            <a:endParaRPr lang="de-DE" dirty="0"/>
          </a:p>
          <a:p>
            <a:br>
              <a:rPr lang="de-DE" dirty="0"/>
            </a:br>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8</a:t>
            </a:fld>
            <a:endParaRPr lang="de-DE"/>
          </a:p>
        </p:txBody>
      </p:sp>
    </p:spTree>
    <p:extLst>
      <p:ext uri="{BB962C8B-B14F-4D97-AF65-F5344CB8AC3E}">
        <p14:creationId xmlns:p14="http://schemas.microsoft.com/office/powerpoint/2010/main" val="2785577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der Europawahl in Deutschland beispielsweise sind alle deutschen Staatsbürger und Staatsbürgerinnen, die das 16. Lebensjahr vollendet haben, wahlberechtigt. Sie können ihre Stimme frei und gleichgewichtig abgeben und so direkt die Abgeordneten für das Europäische Parlament wählen.</a:t>
            </a:r>
          </a:p>
          <a:p>
            <a:endParaRPr lang="de-DE" baseline="0" dirty="0"/>
          </a:p>
          <a:p>
            <a:endParaRPr lang="de-DE" baseline="0" dirty="0"/>
          </a:p>
          <a:p>
            <a:r>
              <a:rPr lang="de-DE" dirty="0"/>
              <a:t>Quelle: https://www.studysmarter.de/studium/rechtswissenschaften/europarecht/europawahl/</a:t>
            </a:r>
          </a:p>
          <a:p>
            <a:endParaRPr lang="de-DE" dirty="0"/>
          </a:p>
        </p:txBody>
      </p:sp>
      <p:sp>
        <p:nvSpPr>
          <p:cNvPr id="4" name="Foliennummernplatzhalter 3"/>
          <p:cNvSpPr>
            <a:spLocks noGrp="1"/>
          </p:cNvSpPr>
          <p:nvPr>
            <p:ph type="sldNum" sz="quarter" idx="5"/>
          </p:nvPr>
        </p:nvSpPr>
        <p:spPr/>
        <p:txBody>
          <a:bodyPr/>
          <a:lstStyle/>
          <a:p>
            <a:fld id="{B68114A5-CA76-4981-948A-0ABB519BE34D}" type="slidenum">
              <a:rPr lang="de-DE" smtClean="0"/>
              <a:t>9</a:t>
            </a:fld>
            <a:endParaRPr lang="de-DE"/>
          </a:p>
        </p:txBody>
      </p:sp>
    </p:spTree>
    <p:extLst>
      <p:ext uri="{BB962C8B-B14F-4D97-AF65-F5344CB8AC3E}">
        <p14:creationId xmlns:p14="http://schemas.microsoft.com/office/powerpoint/2010/main" val="1088964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sz="1700" dirty="0">
                <a:sym typeface="Wingdings" panose="05000000000000000000" pitchFamily="2" charset="2"/>
              </a:rPr>
              <a:t>Vor der Wahl bekommst Du eine Wahlbenachrichtigung , hier stehen Informationen zu der Wahl wie:</a:t>
            </a:r>
          </a:p>
          <a:p>
            <a:pPr marL="0" indent="0">
              <a:buNone/>
            </a:pPr>
            <a:r>
              <a:rPr lang="de-DE" sz="1700" dirty="0">
                <a:sym typeface="Wingdings" panose="05000000000000000000" pitchFamily="2" charset="2"/>
              </a:rPr>
              <a:t>Wann du wählen kannst Wo du Wählen kannst Und Informationen zur Briefwahl </a:t>
            </a:r>
          </a:p>
        </p:txBody>
      </p:sp>
      <p:sp>
        <p:nvSpPr>
          <p:cNvPr id="4" name="Foliennummernplatzhalter 3"/>
          <p:cNvSpPr>
            <a:spLocks noGrp="1"/>
          </p:cNvSpPr>
          <p:nvPr>
            <p:ph type="sldNum" sz="quarter" idx="5"/>
          </p:nvPr>
        </p:nvSpPr>
        <p:spPr/>
        <p:txBody>
          <a:bodyPr/>
          <a:lstStyle/>
          <a:p>
            <a:fld id="{B68114A5-CA76-4981-948A-0ABB519BE34D}" type="slidenum">
              <a:rPr lang="de-DE" smtClean="0"/>
              <a:t>14</a:t>
            </a:fld>
            <a:endParaRPr lang="de-DE"/>
          </a:p>
        </p:txBody>
      </p:sp>
    </p:spTree>
    <p:extLst>
      <p:ext uri="{BB962C8B-B14F-4D97-AF65-F5344CB8AC3E}">
        <p14:creationId xmlns:p14="http://schemas.microsoft.com/office/powerpoint/2010/main" val="1467848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4932D-91B2-4788-AA0F-DCA30FA155E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21ADE43-04BE-4072-9EF6-2C448FC5E1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CE841E8-1B53-4276-BD06-CF48594A92C1}"/>
              </a:ext>
            </a:extLst>
          </p:cNvPr>
          <p:cNvSpPr>
            <a:spLocks noGrp="1"/>
          </p:cNvSpPr>
          <p:nvPr>
            <p:ph type="dt" sz="half" idx="10"/>
          </p:nvPr>
        </p:nvSpPr>
        <p:spPr/>
        <p:txBody>
          <a:bodyPr/>
          <a:lstStyle/>
          <a:p>
            <a:fld id="{5E69F955-BCD6-4F0E-9E6F-328507B6BA5E}" type="datetimeFigureOut">
              <a:rPr lang="de-DE" smtClean="0"/>
              <a:t>18.04.2024</a:t>
            </a:fld>
            <a:endParaRPr lang="de-DE"/>
          </a:p>
        </p:txBody>
      </p:sp>
      <p:sp>
        <p:nvSpPr>
          <p:cNvPr id="5" name="Fußzeilenplatzhalter 4">
            <a:extLst>
              <a:ext uri="{FF2B5EF4-FFF2-40B4-BE49-F238E27FC236}">
                <a16:creationId xmlns:a16="http://schemas.microsoft.com/office/drawing/2014/main" id="{A11E4636-68C4-46E6-9A72-E7096C1BF05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A8F9477-AFB5-4693-92C3-8B232BA410A1}"/>
              </a:ext>
            </a:extLst>
          </p:cNvPr>
          <p:cNvSpPr>
            <a:spLocks noGrp="1"/>
          </p:cNvSpPr>
          <p:nvPr>
            <p:ph type="sldNum" sz="quarter" idx="12"/>
          </p:nvPr>
        </p:nvSpPr>
        <p:spPr/>
        <p:txBody>
          <a:bodyPr/>
          <a:lstStyle/>
          <a:p>
            <a:fld id="{7FE8D8EA-CA8B-4E29-9F33-8456AD714B84}" type="slidenum">
              <a:rPr lang="de-DE" smtClean="0"/>
              <a:t>‹Nr.›</a:t>
            </a:fld>
            <a:endParaRPr lang="de-DE"/>
          </a:p>
        </p:txBody>
      </p:sp>
    </p:spTree>
    <p:extLst>
      <p:ext uri="{BB962C8B-B14F-4D97-AF65-F5344CB8AC3E}">
        <p14:creationId xmlns:p14="http://schemas.microsoft.com/office/powerpoint/2010/main" val="405975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3564E2-5415-4C12-AC1B-44368B0ADAF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05E1F93-E9E0-4952-A0C9-C884074BDE2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4AA17DA-F635-433E-9C56-EF486042890D}"/>
              </a:ext>
            </a:extLst>
          </p:cNvPr>
          <p:cNvSpPr>
            <a:spLocks noGrp="1"/>
          </p:cNvSpPr>
          <p:nvPr>
            <p:ph type="dt" sz="half" idx="10"/>
          </p:nvPr>
        </p:nvSpPr>
        <p:spPr/>
        <p:txBody>
          <a:bodyPr/>
          <a:lstStyle/>
          <a:p>
            <a:fld id="{5E69F955-BCD6-4F0E-9E6F-328507B6BA5E}" type="datetimeFigureOut">
              <a:rPr lang="de-DE" smtClean="0"/>
              <a:t>18.04.2024</a:t>
            </a:fld>
            <a:endParaRPr lang="de-DE"/>
          </a:p>
        </p:txBody>
      </p:sp>
      <p:sp>
        <p:nvSpPr>
          <p:cNvPr id="5" name="Fußzeilenplatzhalter 4">
            <a:extLst>
              <a:ext uri="{FF2B5EF4-FFF2-40B4-BE49-F238E27FC236}">
                <a16:creationId xmlns:a16="http://schemas.microsoft.com/office/drawing/2014/main" id="{B9687B37-1E49-4C61-860D-1BCE3E936A7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E80D0E7-A909-4D6D-90F9-4D5443677F0C}"/>
              </a:ext>
            </a:extLst>
          </p:cNvPr>
          <p:cNvSpPr>
            <a:spLocks noGrp="1"/>
          </p:cNvSpPr>
          <p:nvPr>
            <p:ph type="sldNum" sz="quarter" idx="12"/>
          </p:nvPr>
        </p:nvSpPr>
        <p:spPr/>
        <p:txBody>
          <a:bodyPr/>
          <a:lstStyle/>
          <a:p>
            <a:fld id="{7FE8D8EA-CA8B-4E29-9F33-8456AD714B84}" type="slidenum">
              <a:rPr lang="de-DE" smtClean="0"/>
              <a:t>‹Nr.›</a:t>
            </a:fld>
            <a:endParaRPr lang="de-DE"/>
          </a:p>
        </p:txBody>
      </p:sp>
    </p:spTree>
    <p:extLst>
      <p:ext uri="{BB962C8B-B14F-4D97-AF65-F5344CB8AC3E}">
        <p14:creationId xmlns:p14="http://schemas.microsoft.com/office/powerpoint/2010/main" val="402652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CB04142-04F5-4242-A746-129F927C462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C45C585-80D8-4DCE-B4B5-36451AC934D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C0F5CF6-FB02-4F1A-BC4D-485E90CC5F75}"/>
              </a:ext>
            </a:extLst>
          </p:cNvPr>
          <p:cNvSpPr>
            <a:spLocks noGrp="1"/>
          </p:cNvSpPr>
          <p:nvPr>
            <p:ph type="dt" sz="half" idx="10"/>
          </p:nvPr>
        </p:nvSpPr>
        <p:spPr/>
        <p:txBody>
          <a:bodyPr/>
          <a:lstStyle/>
          <a:p>
            <a:fld id="{5E69F955-BCD6-4F0E-9E6F-328507B6BA5E}" type="datetimeFigureOut">
              <a:rPr lang="de-DE" smtClean="0"/>
              <a:t>18.04.2024</a:t>
            </a:fld>
            <a:endParaRPr lang="de-DE"/>
          </a:p>
        </p:txBody>
      </p:sp>
      <p:sp>
        <p:nvSpPr>
          <p:cNvPr id="5" name="Fußzeilenplatzhalter 4">
            <a:extLst>
              <a:ext uri="{FF2B5EF4-FFF2-40B4-BE49-F238E27FC236}">
                <a16:creationId xmlns:a16="http://schemas.microsoft.com/office/drawing/2014/main" id="{EAC3D50E-935F-47E8-B1CB-17B92D4DC7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CB7173A-5F8D-4B88-AF8F-481D208AFFF4}"/>
              </a:ext>
            </a:extLst>
          </p:cNvPr>
          <p:cNvSpPr>
            <a:spLocks noGrp="1"/>
          </p:cNvSpPr>
          <p:nvPr>
            <p:ph type="sldNum" sz="quarter" idx="12"/>
          </p:nvPr>
        </p:nvSpPr>
        <p:spPr/>
        <p:txBody>
          <a:bodyPr/>
          <a:lstStyle/>
          <a:p>
            <a:fld id="{7FE8D8EA-CA8B-4E29-9F33-8456AD714B84}" type="slidenum">
              <a:rPr lang="de-DE" smtClean="0"/>
              <a:t>‹Nr.›</a:t>
            </a:fld>
            <a:endParaRPr lang="de-DE"/>
          </a:p>
        </p:txBody>
      </p:sp>
    </p:spTree>
    <p:extLst>
      <p:ext uri="{BB962C8B-B14F-4D97-AF65-F5344CB8AC3E}">
        <p14:creationId xmlns:p14="http://schemas.microsoft.com/office/powerpoint/2010/main" val="403955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6B873E-B5E0-4942-8E3A-F3FEB1AFBB8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1CF5211-73B8-4D3B-93EE-71DC4EE69F4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5FB9600-5AF0-4686-8BE2-651B2033B8E8}"/>
              </a:ext>
            </a:extLst>
          </p:cNvPr>
          <p:cNvSpPr>
            <a:spLocks noGrp="1"/>
          </p:cNvSpPr>
          <p:nvPr>
            <p:ph type="dt" sz="half" idx="10"/>
          </p:nvPr>
        </p:nvSpPr>
        <p:spPr/>
        <p:txBody>
          <a:bodyPr/>
          <a:lstStyle/>
          <a:p>
            <a:fld id="{5E69F955-BCD6-4F0E-9E6F-328507B6BA5E}" type="datetimeFigureOut">
              <a:rPr lang="de-DE" smtClean="0"/>
              <a:t>18.04.2024</a:t>
            </a:fld>
            <a:endParaRPr lang="de-DE"/>
          </a:p>
        </p:txBody>
      </p:sp>
      <p:sp>
        <p:nvSpPr>
          <p:cNvPr id="5" name="Fußzeilenplatzhalter 4">
            <a:extLst>
              <a:ext uri="{FF2B5EF4-FFF2-40B4-BE49-F238E27FC236}">
                <a16:creationId xmlns:a16="http://schemas.microsoft.com/office/drawing/2014/main" id="{FFB401D6-6A4D-4707-A1F9-813583B17FF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BE1E667-29B1-4B68-BFB0-EA77609F9F33}"/>
              </a:ext>
            </a:extLst>
          </p:cNvPr>
          <p:cNvSpPr>
            <a:spLocks noGrp="1"/>
          </p:cNvSpPr>
          <p:nvPr>
            <p:ph type="sldNum" sz="quarter" idx="12"/>
          </p:nvPr>
        </p:nvSpPr>
        <p:spPr/>
        <p:txBody>
          <a:bodyPr/>
          <a:lstStyle/>
          <a:p>
            <a:fld id="{7FE8D8EA-CA8B-4E29-9F33-8456AD714B84}" type="slidenum">
              <a:rPr lang="de-DE" smtClean="0"/>
              <a:t>‹Nr.›</a:t>
            </a:fld>
            <a:endParaRPr lang="de-DE"/>
          </a:p>
        </p:txBody>
      </p:sp>
    </p:spTree>
    <p:extLst>
      <p:ext uri="{BB962C8B-B14F-4D97-AF65-F5344CB8AC3E}">
        <p14:creationId xmlns:p14="http://schemas.microsoft.com/office/powerpoint/2010/main" val="155999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800A8-39D6-4368-A6B4-0C898C0B4F3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4D4BFA3-5012-47B0-88BA-51ECD50394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9C1F553-F88A-4060-8BED-60135ECBB574}"/>
              </a:ext>
            </a:extLst>
          </p:cNvPr>
          <p:cNvSpPr>
            <a:spLocks noGrp="1"/>
          </p:cNvSpPr>
          <p:nvPr>
            <p:ph type="dt" sz="half" idx="10"/>
          </p:nvPr>
        </p:nvSpPr>
        <p:spPr/>
        <p:txBody>
          <a:bodyPr/>
          <a:lstStyle/>
          <a:p>
            <a:fld id="{5E69F955-BCD6-4F0E-9E6F-328507B6BA5E}" type="datetimeFigureOut">
              <a:rPr lang="de-DE" smtClean="0"/>
              <a:t>18.04.2024</a:t>
            </a:fld>
            <a:endParaRPr lang="de-DE"/>
          </a:p>
        </p:txBody>
      </p:sp>
      <p:sp>
        <p:nvSpPr>
          <p:cNvPr id="5" name="Fußzeilenplatzhalter 4">
            <a:extLst>
              <a:ext uri="{FF2B5EF4-FFF2-40B4-BE49-F238E27FC236}">
                <a16:creationId xmlns:a16="http://schemas.microsoft.com/office/drawing/2014/main" id="{F378CACE-928F-4D7C-92CC-F14C0F5B22D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4A9A01A-CBD5-4D52-BA79-65AF2EEB126A}"/>
              </a:ext>
            </a:extLst>
          </p:cNvPr>
          <p:cNvSpPr>
            <a:spLocks noGrp="1"/>
          </p:cNvSpPr>
          <p:nvPr>
            <p:ph type="sldNum" sz="quarter" idx="12"/>
          </p:nvPr>
        </p:nvSpPr>
        <p:spPr/>
        <p:txBody>
          <a:bodyPr/>
          <a:lstStyle/>
          <a:p>
            <a:fld id="{7FE8D8EA-CA8B-4E29-9F33-8456AD714B84}" type="slidenum">
              <a:rPr lang="de-DE" smtClean="0"/>
              <a:t>‹Nr.›</a:t>
            </a:fld>
            <a:endParaRPr lang="de-DE"/>
          </a:p>
        </p:txBody>
      </p:sp>
    </p:spTree>
    <p:extLst>
      <p:ext uri="{BB962C8B-B14F-4D97-AF65-F5344CB8AC3E}">
        <p14:creationId xmlns:p14="http://schemas.microsoft.com/office/powerpoint/2010/main" val="100912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882AD8-52AB-4E7F-B889-0CE593C6DCD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92F057D-A1F9-42D7-A28C-6C758B8D660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641B26E-031D-4FC2-B314-C26A28ECF40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DF6B511-35D0-4114-9BF7-257BA72BB3CC}"/>
              </a:ext>
            </a:extLst>
          </p:cNvPr>
          <p:cNvSpPr>
            <a:spLocks noGrp="1"/>
          </p:cNvSpPr>
          <p:nvPr>
            <p:ph type="dt" sz="half" idx="10"/>
          </p:nvPr>
        </p:nvSpPr>
        <p:spPr/>
        <p:txBody>
          <a:bodyPr/>
          <a:lstStyle/>
          <a:p>
            <a:fld id="{5E69F955-BCD6-4F0E-9E6F-328507B6BA5E}" type="datetimeFigureOut">
              <a:rPr lang="de-DE" smtClean="0"/>
              <a:t>18.04.2024</a:t>
            </a:fld>
            <a:endParaRPr lang="de-DE"/>
          </a:p>
        </p:txBody>
      </p:sp>
      <p:sp>
        <p:nvSpPr>
          <p:cNvPr id="6" name="Fußzeilenplatzhalter 5">
            <a:extLst>
              <a:ext uri="{FF2B5EF4-FFF2-40B4-BE49-F238E27FC236}">
                <a16:creationId xmlns:a16="http://schemas.microsoft.com/office/drawing/2014/main" id="{17E102B0-0ACC-46B0-BB99-4F9B28EEDCF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9A6186C-9A06-432B-8AE1-AF3CDDBD4705}"/>
              </a:ext>
            </a:extLst>
          </p:cNvPr>
          <p:cNvSpPr>
            <a:spLocks noGrp="1"/>
          </p:cNvSpPr>
          <p:nvPr>
            <p:ph type="sldNum" sz="quarter" idx="12"/>
          </p:nvPr>
        </p:nvSpPr>
        <p:spPr/>
        <p:txBody>
          <a:bodyPr/>
          <a:lstStyle/>
          <a:p>
            <a:fld id="{7FE8D8EA-CA8B-4E29-9F33-8456AD714B84}" type="slidenum">
              <a:rPr lang="de-DE" smtClean="0"/>
              <a:t>‹Nr.›</a:t>
            </a:fld>
            <a:endParaRPr lang="de-DE"/>
          </a:p>
        </p:txBody>
      </p:sp>
    </p:spTree>
    <p:extLst>
      <p:ext uri="{BB962C8B-B14F-4D97-AF65-F5344CB8AC3E}">
        <p14:creationId xmlns:p14="http://schemas.microsoft.com/office/powerpoint/2010/main" val="393855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0433D-4109-4094-8935-144C780F2F8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6EDB1EB-B509-4E71-A819-834A946E89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D063508-9110-4D3A-BEDE-9D948329B70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1A5B1C3-0970-4B8E-8874-769211808C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F9BFB8D-CE66-4838-8314-04524050E7C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065888C-B976-4959-8261-B445278BCD92}"/>
              </a:ext>
            </a:extLst>
          </p:cNvPr>
          <p:cNvSpPr>
            <a:spLocks noGrp="1"/>
          </p:cNvSpPr>
          <p:nvPr>
            <p:ph type="dt" sz="half" idx="10"/>
          </p:nvPr>
        </p:nvSpPr>
        <p:spPr/>
        <p:txBody>
          <a:bodyPr/>
          <a:lstStyle/>
          <a:p>
            <a:fld id="{5E69F955-BCD6-4F0E-9E6F-328507B6BA5E}" type="datetimeFigureOut">
              <a:rPr lang="de-DE" smtClean="0"/>
              <a:t>18.04.2024</a:t>
            </a:fld>
            <a:endParaRPr lang="de-DE"/>
          </a:p>
        </p:txBody>
      </p:sp>
      <p:sp>
        <p:nvSpPr>
          <p:cNvPr id="8" name="Fußzeilenplatzhalter 7">
            <a:extLst>
              <a:ext uri="{FF2B5EF4-FFF2-40B4-BE49-F238E27FC236}">
                <a16:creationId xmlns:a16="http://schemas.microsoft.com/office/drawing/2014/main" id="{08125FB6-C035-46C3-9A4B-303F78BE276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3C416BB-D816-4060-8685-85D0046FA1D7}"/>
              </a:ext>
            </a:extLst>
          </p:cNvPr>
          <p:cNvSpPr>
            <a:spLocks noGrp="1"/>
          </p:cNvSpPr>
          <p:nvPr>
            <p:ph type="sldNum" sz="quarter" idx="12"/>
          </p:nvPr>
        </p:nvSpPr>
        <p:spPr/>
        <p:txBody>
          <a:bodyPr/>
          <a:lstStyle/>
          <a:p>
            <a:fld id="{7FE8D8EA-CA8B-4E29-9F33-8456AD714B84}" type="slidenum">
              <a:rPr lang="de-DE" smtClean="0"/>
              <a:t>‹Nr.›</a:t>
            </a:fld>
            <a:endParaRPr lang="de-DE"/>
          </a:p>
        </p:txBody>
      </p:sp>
    </p:spTree>
    <p:extLst>
      <p:ext uri="{BB962C8B-B14F-4D97-AF65-F5344CB8AC3E}">
        <p14:creationId xmlns:p14="http://schemas.microsoft.com/office/powerpoint/2010/main" val="422767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234768-563C-4F6E-BE8A-98CB6C9EC2F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55CF6AB-D3C4-49D0-A1A9-81F44932CA5C}"/>
              </a:ext>
            </a:extLst>
          </p:cNvPr>
          <p:cNvSpPr>
            <a:spLocks noGrp="1"/>
          </p:cNvSpPr>
          <p:nvPr>
            <p:ph type="dt" sz="half" idx="10"/>
          </p:nvPr>
        </p:nvSpPr>
        <p:spPr/>
        <p:txBody>
          <a:bodyPr/>
          <a:lstStyle/>
          <a:p>
            <a:fld id="{5E69F955-BCD6-4F0E-9E6F-328507B6BA5E}" type="datetimeFigureOut">
              <a:rPr lang="de-DE" smtClean="0"/>
              <a:t>18.04.2024</a:t>
            </a:fld>
            <a:endParaRPr lang="de-DE"/>
          </a:p>
        </p:txBody>
      </p:sp>
      <p:sp>
        <p:nvSpPr>
          <p:cNvPr id="4" name="Fußzeilenplatzhalter 3">
            <a:extLst>
              <a:ext uri="{FF2B5EF4-FFF2-40B4-BE49-F238E27FC236}">
                <a16:creationId xmlns:a16="http://schemas.microsoft.com/office/drawing/2014/main" id="{DCF46AB4-88A7-46B7-A75F-319C1A05822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18CC11B-6474-4AB7-91C0-B676310BACD0}"/>
              </a:ext>
            </a:extLst>
          </p:cNvPr>
          <p:cNvSpPr>
            <a:spLocks noGrp="1"/>
          </p:cNvSpPr>
          <p:nvPr>
            <p:ph type="sldNum" sz="quarter" idx="12"/>
          </p:nvPr>
        </p:nvSpPr>
        <p:spPr/>
        <p:txBody>
          <a:bodyPr/>
          <a:lstStyle/>
          <a:p>
            <a:fld id="{7FE8D8EA-CA8B-4E29-9F33-8456AD714B84}" type="slidenum">
              <a:rPr lang="de-DE" smtClean="0"/>
              <a:t>‹Nr.›</a:t>
            </a:fld>
            <a:endParaRPr lang="de-DE"/>
          </a:p>
        </p:txBody>
      </p:sp>
    </p:spTree>
    <p:extLst>
      <p:ext uri="{BB962C8B-B14F-4D97-AF65-F5344CB8AC3E}">
        <p14:creationId xmlns:p14="http://schemas.microsoft.com/office/powerpoint/2010/main" val="153125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438C2D8-60B4-4C8C-A074-5C8A111BF7EE}"/>
              </a:ext>
            </a:extLst>
          </p:cNvPr>
          <p:cNvSpPr>
            <a:spLocks noGrp="1"/>
          </p:cNvSpPr>
          <p:nvPr>
            <p:ph type="dt" sz="half" idx="10"/>
          </p:nvPr>
        </p:nvSpPr>
        <p:spPr/>
        <p:txBody>
          <a:bodyPr/>
          <a:lstStyle/>
          <a:p>
            <a:fld id="{5E69F955-BCD6-4F0E-9E6F-328507B6BA5E}" type="datetimeFigureOut">
              <a:rPr lang="de-DE" smtClean="0"/>
              <a:t>18.04.2024</a:t>
            </a:fld>
            <a:endParaRPr lang="de-DE"/>
          </a:p>
        </p:txBody>
      </p:sp>
      <p:sp>
        <p:nvSpPr>
          <p:cNvPr id="3" name="Fußzeilenplatzhalter 2">
            <a:extLst>
              <a:ext uri="{FF2B5EF4-FFF2-40B4-BE49-F238E27FC236}">
                <a16:creationId xmlns:a16="http://schemas.microsoft.com/office/drawing/2014/main" id="{117A6479-CDFF-4282-8DFA-0359E086768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473BD67-1B17-4DEA-B79C-208CB2C65AEE}"/>
              </a:ext>
            </a:extLst>
          </p:cNvPr>
          <p:cNvSpPr>
            <a:spLocks noGrp="1"/>
          </p:cNvSpPr>
          <p:nvPr>
            <p:ph type="sldNum" sz="quarter" idx="12"/>
          </p:nvPr>
        </p:nvSpPr>
        <p:spPr/>
        <p:txBody>
          <a:bodyPr/>
          <a:lstStyle/>
          <a:p>
            <a:fld id="{7FE8D8EA-CA8B-4E29-9F33-8456AD714B84}" type="slidenum">
              <a:rPr lang="de-DE" smtClean="0"/>
              <a:t>‹Nr.›</a:t>
            </a:fld>
            <a:endParaRPr lang="de-DE"/>
          </a:p>
        </p:txBody>
      </p:sp>
    </p:spTree>
    <p:extLst>
      <p:ext uri="{BB962C8B-B14F-4D97-AF65-F5344CB8AC3E}">
        <p14:creationId xmlns:p14="http://schemas.microsoft.com/office/powerpoint/2010/main" val="50752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969B7-9FA8-4D03-8F58-5F42785E305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BD3D0A2-FC22-4601-B8BA-EB6363087E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12611A5-6C9F-43CA-9569-6D278CD8A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968B6A5-9F58-4006-A2F6-CF757CDBAFBF}"/>
              </a:ext>
            </a:extLst>
          </p:cNvPr>
          <p:cNvSpPr>
            <a:spLocks noGrp="1"/>
          </p:cNvSpPr>
          <p:nvPr>
            <p:ph type="dt" sz="half" idx="10"/>
          </p:nvPr>
        </p:nvSpPr>
        <p:spPr/>
        <p:txBody>
          <a:bodyPr/>
          <a:lstStyle/>
          <a:p>
            <a:fld id="{5E69F955-BCD6-4F0E-9E6F-328507B6BA5E}" type="datetimeFigureOut">
              <a:rPr lang="de-DE" smtClean="0"/>
              <a:t>18.04.2024</a:t>
            </a:fld>
            <a:endParaRPr lang="de-DE"/>
          </a:p>
        </p:txBody>
      </p:sp>
      <p:sp>
        <p:nvSpPr>
          <p:cNvPr id="6" name="Fußzeilenplatzhalter 5">
            <a:extLst>
              <a:ext uri="{FF2B5EF4-FFF2-40B4-BE49-F238E27FC236}">
                <a16:creationId xmlns:a16="http://schemas.microsoft.com/office/drawing/2014/main" id="{7C41785D-9C0F-438A-90B0-1E223882F00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5D716F5-B3FB-4992-8EF0-BE1EFCB4C6B0}"/>
              </a:ext>
            </a:extLst>
          </p:cNvPr>
          <p:cNvSpPr>
            <a:spLocks noGrp="1"/>
          </p:cNvSpPr>
          <p:nvPr>
            <p:ph type="sldNum" sz="quarter" idx="12"/>
          </p:nvPr>
        </p:nvSpPr>
        <p:spPr/>
        <p:txBody>
          <a:bodyPr/>
          <a:lstStyle/>
          <a:p>
            <a:fld id="{7FE8D8EA-CA8B-4E29-9F33-8456AD714B84}" type="slidenum">
              <a:rPr lang="de-DE" smtClean="0"/>
              <a:t>‹Nr.›</a:t>
            </a:fld>
            <a:endParaRPr lang="de-DE"/>
          </a:p>
        </p:txBody>
      </p:sp>
    </p:spTree>
    <p:extLst>
      <p:ext uri="{BB962C8B-B14F-4D97-AF65-F5344CB8AC3E}">
        <p14:creationId xmlns:p14="http://schemas.microsoft.com/office/powerpoint/2010/main" val="427170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FF8DA4-1D84-4492-9558-CED4F6E4116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E2AC7F2-01C6-4395-9F38-71EE700DA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68FEB58-C0C2-4504-ABE5-0FCB6D0E0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6860159-B517-4F0E-B2C1-9D5E663FA949}"/>
              </a:ext>
            </a:extLst>
          </p:cNvPr>
          <p:cNvSpPr>
            <a:spLocks noGrp="1"/>
          </p:cNvSpPr>
          <p:nvPr>
            <p:ph type="dt" sz="half" idx="10"/>
          </p:nvPr>
        </p:nvSpPr>
        <p:spPr/>
        <p:txBody>
          <a:bodyPr/>
          <a:lstStyle/>
          <a:p>
            <a:fld id="{5E69F955-BCD6-4F0E-9E6F-328507B6BA5E}" type="datetimeFigureOut">
              <a:rPr lang="de-DE" smtClean="0"/>
              <a:t>18.04.2024</a:t>
            </a:fld>
            <a:endParaRPr lang="de-DE"/>
          </a:p>
        </p:txBody>
      </p:sp>
      <p:sp>
        <p:nvSpPr>
          <p:cNvPr id="6" name="Fußzeilenplatzhalter 5">
            <a:extLst>
              <a:ext uri="{FF2B5EF4-FFF2-40B4-BE49-F238E27FC236}">
                <a16:creationId xmlns:a16="http://schemas.microsoft.com/office/drawing/2014/main" id="{96A8D62B-07F8-43EE-93DD-27F611960BD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AB39AA9-2E8F-42B3-A951-AF45C8E1A950}"/>
              </a:ext>
            </a:extLst>
          </p:cNvPr>
          <p:cNvSpPr>
            <a:spLocks noGrp="1"/>
          </p:cNvSpPr>
          <p:nvPr>
            <p:ph type="sldNum" sz="quarter" idx="12"/>
          </p:nvPr>
        </p:nvSpPr>
        <p:spPr/>
        <p:txBody>
          <a:bodyPr/>
          <a:lstStyle/>
          <a:p>
            <a:fld id="{7FE8D8EA-CA8B-4E29-9F33-8456AD714B84}" type="slidenum">
              <a:rPr lang="de-DE" smtClean="0"/>
              <a:t>‹Nr.›</a:t>
            </a:fld>
            <a:endParaRPr lang="de-DE"/>
          </a:p>
        </p:txBody>
      </p:sp>
    </p:spTree>
    <p:extLst>
      <p:ext uri="{BB962C8B-B14F-4D97-AF65-F5344CB8AC3E}">
        <p14:creationId xmlns:p14="http://schemas.microsoft.com/office/powerpoint/2010/main" val="18329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DF3AB03-7629-45F8-A19A-F9693B0EB4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08C6504-5242-4D47-AE0E-3849B9673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FE29E41-A786-4119-A573-97859401D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9F955-BCD6-4F0E-9E6F-328507B6BA5E}" type="datetimeFigureOut">
              <a:rPr lang="de-DE" smtClean="0"/>
              <a:t>18.04.2024</a:t>
            </a:fld>
            <a:endParaRPr lang="de-DE"/>
          </a:p>
        </p:txBody>
      </p:sp>
      <p:sp>
        <p:nvSpPr>
          <p:cNvPr id="5" name="Fußzeilenplatzhalter 4">
            <a:extLst>
              <a:ext uri="{FF2B5EF4-FFF2-40B4-BE49-F238E27FC236}">
                <a16:creationId xmlns:a16="http://schemas.microsoft.com/office/drawing/2014/main" id="{13A79D5C-D035-430C-8898-B94172A720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271D208-9DCB-4730-A5CE-9C0F743303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8D8EA-CA8B-4E29-9F33-8456AD714B84}" type="slidenum">
              <a:rPr lang="de-DE" smtClean="0"/>
              <a:t>‹Nr.›</a:t>
            </a:fld>
            <a:endParaRPr lang="de-DE"/>
          </a:p>
        </p:txBody>
      </p:sp>
    </p:spTree>
    <p:extLst>
      <p:ext uri="{BB962C8B-B14F-4D97-AF65-F5344CB8AC3E}">
        <p14:creationId xmlns:p14="http://schemas.microsoft.com/office/powerpoint/2010/main" val="24259519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hyperlink" Target="https://www.blz.bayern.de/data/pdf/handreichung-europawahl-in-leichter-sprache-1207-1330-12.pdf" TargetMode="External"/><Relationship Id="rId2" Type="http://schemas.openxmlformats.org/officeDocument/2006/relationships/hyperlink" Target="https://www.studysmarter.de/studium/rechtswissenschaften/europarecht/europawah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FC39B95-A659-4DA5-A269-F3323BE03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feld 6">
            <a:extLst>
              <a:ext uri="{FF2B5EF4-FFF2-40B4-BE49-F238E27FC236}">
                <a16:creationId xmlns:a16="http://schemas.microsoft.com/office/drawing/2014/main" id="{4EAD1B14-28B4-4A09-8B74-0C5CF1065BC0}"/>
              </a:ext>
            </a:extLst>
          </p:cNvPr>
          <p:cNvSpPr txBox="1"/>
          <p:nvPr/>
        </p:nvSpPr>
        <p:spPr>
          <a:xfrm>
            <a:off x="1512637" y="0"/>
            <a:ext cx="8738697" cy="1107996"/>
          </a:xfrm>
          <a:prstGeom prst="rect">
            <a:avLst/>
          </a:prstGeom>
          <a:noFill/>
        </p:spPr>
        <p:txBody>
          <a:bodyPr wrap="square" rtlCol="0">
            <a:spAutoFit/>
          </a:bodyPr>
          <a:lstStyle/>
          <a:p>
            <a:pPr algn="ctr"/>
            <a:r>
              <a:rPr lang="de-DE" sz="6600" dirty="0">
                <a:solidFill>
                  <a:schemeClr val="accent1">
                    <a:lumMod val="75000"/>
                  </a:schemeClr>
                </a:solidFill>
              </a:rPr>
              <a:t>Europawahl 2024</a:t>
            </a:r>
          </a:p>
        </p:txBody>
      </p:sp>
    </p:spTree>
    <p:extLst>
      <p:ext uri="{BB962C8B-B14F-4D97-AF65-F5344CB8AC3E}">
        <p14:creationId xmlns:p14="http://schemas.microsoft.com/office/powerpoint/2010/main" val="198936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5D9AE-04EB-4390-886A-79B4264C49A6}"/>
              </a:ext>
            </a:extLst>
          </p:cNvPr>
          <p:cNvSpPr>
            <a:spLocks noGrp="1"/>
          </p:cNvSpPr>
          <p:nvPr>
            <p:ph type="title"/>
          </p:nvPr>
        </p:nvSpPr>
        <p:spPr>
          <a:xfrm>
            <a:off x="701722" y="-126194"/>
            <a:ext cx="10515600" cy="1325563"/>
          </a:xfrm>
        </p:spPr>
        <p:txBody>
          <a:bodyPr/>
          <a:lstStyle/>
          <a:p>
            <a:pPr algn="ctr"/>
            <a:r>
              <a:rPr lang="de-DE" b="1" dirty="0"/>
              <a:t>Das macht das Europa-Parlament</a:t>
            </a:r>
          </a:p>
        </p:txBody>
      </p:sp>
      <p:sp>
        <p:nvSpPr>
          <p:cNvPr id="8" name="Inhaltsplatzhalter 7">
            <a:extLst>
              <a:ext uri="{FF2B5EF4-FFF2-40B4-BE49-F238E27FC236}">
                <a16:creationId xmlns:a16="http://schemas.microsoft.com/office/drawing/2014/main" id="{D1FAF127-84AC-4E1A-8C6B-76A99C535FE4}"/>
              </a:ext>
            </a:extLst>
          </p:cNvPr>
          <p:cNvSpPr>
            <a:spLocks noGrp="1"/>
          </p:cNvSpPr>
          <p:nvPr>
            <p:ph idx="1"/>
          </p:nvPr>
        </p:nvSpPr>
        <p:spPr>
          <a:xfrm>
            <a:off x="838200" y="1199369"/>
            <a:ext cx="10515600" cy="5501681"/>
          </a:xfrm>
        </p:spPr>
        <p:txBody>
          <a:bodyPr>
            <a:normAutofit/>
          </a:bodyPr>
          <a:lstStyle/>
          <a:p>
            <a:pPr marL="0" indent="0">
              <a:buNone/>
            </a:pPr>
            <a:r>
              <a:rPr lang="de-DE" sz="3600" b="1" dirty="0"/>
              <a:t>Welche Themen werden im Europäischen Parlament besprochen?</a:t>
            </a:r>
          </a:p>
          <a:p>
            <a:pPr marL="0" indent="0">
              <a:buNone/>
            </a:pPr>
            <a:endParaRPr lang="de-DE" b="1" dirty="0"/>
          </a:p>
          <a:p>
            <a:pPr marL="0" indent="0">
              <a:buNone/>
            </a:pPr>
            <a:r>
              <a:rPr lang="de-DE" sz="2200" b="1" dirty="0"/>
              <a:t>Das Europa-Parlament entscheidet über Gesetze</a:t>
            </a:r>
          </a:p>
          <a:p>
            <a:pPr marL="0" indent="0">
              <a:buNone/>
            </a:pPr>
            <a:r>
              <a:rPr lang="de-DE" sz="2300" dirty="0">
                <a:solidFill>
                  <a:schemeClr val="tx1">
                    <a:lumMod val="95000"/>
                    <a:lumOff val="5000"/>
                  </a:schemeClr>
                </a:solidFill>
              </a:rPr>
              <a:t>(viele Gesetze in den EU-Ländern sind von der EU)</a:t>
            </a:r>
          </a:p>
          <a:p>
            <a:endParaRPr lang="de-DE" dirty="0">
              <a:solidFill>
                <a:schemeClr val="tx1">
                  <a:lumMod val="95000"/>
                  <a:lumOff val="5000"/>
                </a:schemeClr>
              </a:solidFill>
            </a:endParaRPr>
          </a:p>
          <a:p>
            <a:pPr marL="0" indent="0">
              <a:buNone/>
            </a:pPr>
            <a:r>
              <a:rPr lang="de-DE" sz="2200" b="1" dirty="0"/>
              <a:t>Das Europa-Parlament entscheidet über den Haushalt</a:t>
            </a:r>
          </a:p>
          <a:p>
            <a:pPr marL="0" indent="0">
              <a:buNone/>
            </a:pPr>
            <a:r>
              <a:rPr lang="de-DE" sz="2300" dirty="0"/>
              <a:t>(Wie viel Geld wird in einem Jahr ausgegeben, </a:t>
            </a:r>
            <a:br>
              <a:rPr lang="de-DE" sz="2300" dirty="0"/>
            </a:br>
            <a:r>
              <a:rPr lang="de-DE" sz="2300" dirty="0"/>
              <a:t> wer bekommt wie viel, etc.)</a:t>
            </a:r>
          </a:p>
          <a:p>
            <a:pPr marL="0" indent="0">
              <a:buNone/>
            </a:pPr>
            <a:r>
              <a:rPr lang="de-DE" dirty="0"/>
              <a:t> </a:t>
            </a:r>
          </a:p>
          <a:p>
            <a:pPr marL="0" indent="0">
              <a:buNone/>
            </a:pPr>
            <a:r>
              <a:rPr lang="de-DE" sz="2400" dirty="0"/>
              <a:t>Die EU unterstützt schwache Regionen und Länder – Die EU entscheidet also: Welche Region oder welches Land bekommt Fördermittel)</a:t>
            </a:r>
          </a:p>
          <a:p>
            <a:pPr marL="0" indent="0">
              <a:buNone/>
            </a:pPr>
            <a:endParaRPr lang="de-DE" dirty="0"/>
          </a:p>
        </p:txBody>
      </p:sp>
      <p:pic>
        <p:nvPicPr>
          <p:cNvPr id="3" name="Grafik 2">
            <a:extLst>
              <a:ext uri="{FF2B5EF4-FFF2-40B4-BE49-F238E27FC236}">
                <a16:creationId xmlns:a16="http://schemas.microsoft.com/office/drawing/2014/main" id="{F57330FF-260C-404C-A64C-8FA47B8F27F8}"/>
              </a:ext>
            </a:extLst>
          </p:cNvPr>
          <p:cNvPicPr>
            <a:picLocks noChangeAspect="1"/>
          </p:cNvPicPr>
          <p:nvPr/>
        </p:nvPicPr>
        <p:blipFill>
          <a:blip r:embed="rId2"/>
          <a:stretch>
            <a:fillRect/>
          </a:stretch>
        </p:blipFill>
        <p:spPr>
          <a:xfrm>
            <a:off x="7323667" y="1917700"/>
            <a:ext cx="4030133" cy="3022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9615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DB83239-4521-4C4A-9C81-D1FE1C31CFB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Effect>
                      <a14:brightnessContrast bright="40000" contrast="-40000"/>
                    </a14:imgEffect>
                  </a14:imgLayer>
                </a14:imgProps>
              </a:ext>
            </a:extLst>
          </a:blip>
          <a:srcRect l="19936" t="20174" r="19711" b="16376"/>
          <a:stretch/>
        </p:blipFill>
        <p:spPr>
          <a:xfrm>
            <a:off x="9839273" y="93397"/>
            <a:ext cx="2352727" cy="2319867"/>
          </a:xfrm>
          <a:prstGeom prst="rect">
            <a:avLst/>
          </a:prstGeom>
        </p:spPr>
      </p:pic>
      <p:sp>
        <p:nvSpPr>
          <p:cNvPr id="3" name="Inhaltsplatzhalter 2">
            <a:extLst>
              <a:ext uri="{FF2B5EF4-FFF2-40B4-BE49-F238E27FC236}">
                <a16:creationId xmlns:a16="http://schemas.microsoft.com/office/drawing/2014/main" id="{7E82DD54-8F07-4589-8A96-1406E89B25AF}"/>
              </a:ext>
            </a:extLst>
          </p:cNvPr>
          <p:cNvSpPr>
            <a:spLocks noGrp="1"/>
          </p:cNvSpPr>
          <p:nvPr>
            <p:ph idx="1"/>
          </p:nvPr>
        </p:nvSpPr>
        <p:spPr>
          <a:xfrm>
            <a:off x="838200" y="1253331"/>
            <a:ext cx="10515600" cy="4351338"/>
          </a:xfrm>
        </p:spPr>
        <p:txBody>
          <a:bodyPr>
            <a:normAutofit lnSpcReduction="10000"/>
          </a:bodyPr>
          <a:lstStyle/>
          <a:p>
            <a:pPr marL="0" indent="0">
              <a:buNone/>
            </a:pPr>
            <a:r>
              <a:rPr lang="de-DE" b="1" dirty="0"/>
              <a:t>Ein weiteres Beispiel für ein EU-Thema: Klimaschutz:</a:t>
            </a:r>
          </a:p>
          <a:p>
            <a:endParaRPr lang="de-DE" dirty="0"/>
          </a:p>
          <a:p>
            <a:r>
              <a:rPr lang="de-DE" dirty="0"/>
              <a:t>Sollen weiterhin Benzin- und Dieselautos für Lärm und Dreck sorgen oder sind Elektroautos die bessere Lösung?</a:t>
            </a:r>
          </a:p>
          <a:p>
            <a:endParaRPr lang="de-DE" dirty="0"/>
          </a:p>
          <a:p>
            <a:r>
              <a:rPr lang="de-DE" dirty="0"/>
              <a:t>Oder sollten mehr Busse fahren, z.B. auch nach Schulschluss, wenn alle so voll sind?</a:t>
            </a:r>
          </a:p>
          <a:p>
            <a:endParaRPr lang="de-DE" dirty="0"/>
          </a:p>
          <a:p>
            <a:r>
              <a:rPr lang="de-DE" dirty="0"/>
              <a:t>Soll Strom mit Windrädern und Photovoltaik produziert werden oder ist Atomkraft die bessere Lösung?</a:t>
            </a:r>
          </a:p>
          <a:p>
            <a:endParaRPr lang="de-DE" dirty="0"/>
          </a:p>
        </p:txBody>
      </p:sp>
    </p:spTree>
    <p:extLst>
      <p:ext uri="{BB962C8B-B14F-4D97-AF65-F5344CB8AC3E}">
        <p14:creationId xmlns:p14="http://schemas.microsoft.com/office/powerpoint/2010/main" val="329456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4B8775-7C25-4C1B-90FE-8AEEEEBBA697}"/>
              </a:ext>
            </a:extLst>
          </p:cNvPr>
          <p:cNvSpPr>
            <a:spLocks noGrp="1"/>
          </p:cNvSpPr>
          <p:nvPr>
            <p:ph type="title"/>
          </p:nvPr>
        </p:nvSpPr>
        <p:spPr>
          <a:noFill/>
        </p:spPr>
        <p:txBody>
          <a:bodyPr/>
          <a:lstStyle/>
          <a:p>
            <a:r>
              <a:rPr lang="de-DE" b="1" dirty="0">
                <a:latin typeface="Arial" panose="020B0604020202020204" pitchFamily="34" charset="0"/>
                <a:cs typeface="Arial" panose="020B0604020202020204" pitchFamily="34" charset="0"/>
              </a:rPr>
              <a:t>Was ist gut an der EU?</a:t>
            </a:r>
          </a:p>
        </p:txBody>
      </p:sp>
      <p:sp>
        <p:nvSpPr>
          <p:cNvPr id="3" name="Inhaltsplatzhalter 2">
            <a:extLst>
              <a:ext uri="{FF2B5EF4-FFF2-40B4-BE49-F238E27FC236}">
                <a16:creationId xmlns:a16="http://schemas.microsoft.com/office/drawing/2014/main" id="{80BDB762-9236-461E-9BFC-DE0B226A5D44}"/>
              </a:ext>
            </a:extLst>
          </p:cNvPr>
          <p:cNvSpPr>
            <a:spLocks noGrp="1"/>
          </p:cNvSpPr>
          <p:nvPr>
            <p:ph idx="1"/>
          </p:nvPr>
        </p:nvSpPr>
        <p:spPr>
          <a:xfrm>
            <a:off x="590309" y="1423686"/>
            <a:ext cx="11227443" cy="5069189"/>
          </a:xfrm>
        </p:spPr>
        <p:txBody>
          <a:bodyPr>
            <a:normAutofit/>
          </a:bodyPr>
          <a:lstStyle/>
          <a:p>
            <a:r>
              <a:rPr lang="de-DE" dirty="0"/>
              <a:t>Keine Ausweiskontrollen an den Grenzen und gleiche Währung</a:t>
            </a:r>
          </a:p>
          <a:p>
            <a:r>
              <a:rPr lang="de-DE" dirty="0"/>
              <a:t>Man kann als EU-Bürger*in innerhalb der EU überall arbeiten, Praktikum machen und dabei z.B. Fremde Länder/Kulturen kennen lernen</a:t>
            </a:r>
          </a:p>
          <a:p>
            <a:r>
              <a:rPr lang="de-DE" dirty="0"/>
              <a:t>Man kann auch im EU-Ausland zu günstigen Konditionen mit dem Handy telefonieren und das Internet nutzen</a:t>
            </a:r>
          </a:p>
          <a:p>
            <a:r>
              <a:rPr lang="de-DE" dirty="0"/>
              <a:t>Waren-Rückgaberechte bei Internet-Geschäften sind überall gleich. Einfach zurückschicken und Geld zurückbekommen</a:t>
            </a:r>
          </a:p>
          <a:p>
            <a:r>
              <a:rPr lang="de-DE" dirty="0"/>
              <a:t>Reiche Staaten unterstützen die ärmeren Länder finanziell, um den Wohlstand einigermaßen ähnlich zu verteilen</a:t>
            </a:r>
          </a:p>
          <a:p>
            <a:r>
              <a:rPr lang="de-DE" dirty="0"/>
              <a:t>Gegenseitige Unterstützung der Länder in Krisenzeiten, bei Katastrophen und in der Asylthematik</a:t>
            </a:r>
          </a:p>
        </p:txBody>
      </p:sp>
    </p:spTree>
    <p:extLst>
      <p:ext uri="{BB962C8B-B14F-4D97-AF65-F5344CB8AC3E}">
        <p14:creationId xmlns:p14="http://schemas.microsoft.com/office/powerpoint/2010/main" val="30475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5989A11-EBAE-42D2-A906-68F851944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29" y="212885"/>
            <a:ext cx="11249542" cy="5385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9DFD3EAF-2A9B-4E4C-B2D3-13382BA51E69}"/>
              </a:ext>
            </a:extLst>
          </p:cNvPr>
          <p:cNvSpPr>
            <a:spLocks noGrp="1"/>
          </p:cNvSpPr>
          <p:nvPr>
            <p:ph type="title"/>
          </p:nvPr>
        </p:nvSpPr>
        <p:spPr>
          <a:xfrm>
            <a:off x="838200" y="5161715"/>
            <a:ext cx="10515600" cy="1325563"/>
          </a:xfrm>
        </p:spPr>
        <p:txBody>
          <a:bodyPr>
            <a:normAutofit fontScale="90000"/>
          </a:bodyPr>
          <a:lstStyle/>
          <a:p>
            <a:pPr algn="ctr"/>
            <a:r>
              <a:rPr lang="de-DE" sz="6000" b="1" dirty="0"/>
              <a:t>Wie wird jetzt aber genau gewählt?</a:t>
            </a:r>
          </a:p>
        </p:txBody>
      </p:sp>
    </p:spTree>
    <p:extLst>
      <p:ext uri="{BB962C8B-B14F-4D97-AF65-F5344CB8AC3E}">
        <p14:creationId xmlns:p14="http://schemas.microsoft.com/office/powerpoint/2010/main" val="283820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8217640-867A-4524-9FF4-F3BB0171EA8A}"/>
              </a:ext>
            </a:extLst>
          </p:cNvPr>
          <p:cNvPicPr>
            <a:picLocks noChangeAspect="1" noChangeArrowheads="1"/>
          </p:cNvPicPr>
          <p:nvPr/>
        </p:nvPicPr>
        <p:blipFill>
          <a:blip r:embed="rId3">
            <a:duotone>
              <a:srgbClr val="EEECE1">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695074" y="-4985"/>
            <a:ext cx="9496926" cy="688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A997AC51-74C0-4470-9DC8-032DB28A922B}"/>
              </a:ext>
            </a:extLst>
          </p:cNvPr>
          <p:cNvSpPr>
            <a:spLocks noGrp="1"/>
          </p:cNvSpPr>
          <p:nvPr>
            <p:ph type="title"/>
          </p:nvPr>
        </p:nvSpPr>
        <p:spPr/>
        <p:txBody>
          <a:bodyPr/>
          <a:lstStyle/>
          <a:p>
            <a:pPr algn="ctr"/>
            <a:r>
              <a:rPr lang="de-DE" b="1" dirty="0">
                <a:latin typeface="+mn-lt"/>
              </a:rPr>
              <a:t>Wie läuft die Wahl ab?</a:t>
            </a:r>
          </a:p>
        </p:txBody>
      </p:sp>
      <p:sp>
        <p:nvSpPr>
          <p:cNvPr id="3" name="Inhaltsplatzhalter 2">
            <a:extLst>
              <a:ext uri="{FF2B5EF4-FFF2-40B4-BE49-F238E27FC236}">
                <a16:creationId xmlns:a16="http://schemas.microsoft.com/office/drawing/2014/main" id="{0F1E5E92-DC34-44F1-B258-CE49F6264359}"/>
              </a:ext>
            </a:extLst>
          </p:cNvPr>
          <p:cNvSpPr>
            <a:spLocks noGrp="1"/>
          </p:cNvSpPr>
          <p:nvPr>
            <p:ph idx="1"/>
          </p:nvPr>
        </p:nvSpPr>
        <p:spPr>
          <a:xfrm>
            <a:off x="688074" y="1975750"/>
            <a:ext cx="10515600" cy="4351338"/>
          </a:xfrm>
        </p:spPr>
        <p:txBody>
          <a:bodyPr/>
          <a:lstStyle/>
          <a:p>
            <a:r>
              <a:rPr lang="de-DE" sz="4400" dirty="0">
                <a:cs typeface="Arial" panose="020B0604020202020204" pitchFamily="34" charset="0"/>
              </a:rPr>
              <a:t>Wahlurne oder Wahlkabine</a:t>
            </a:r>
          </a:p>
          <a:p>
            <a:r>
              <a:rPr lang="de-DE" sz="4400" dirty="0">
                <a:cs typeface="Arial" panose="020B0604020202020204" pitchFamily="34" charset="0"/>
              </a:rPr>
              <a:t>Stimmzettel </a:t>
            </a:r>
          </a:p>
          <a:p>
            <a:r>
              <a:rPr lang="de-DE" sz="4400" dirty="0">
                <a:cs typeface="Arial" panose="020B0604020202020204" pitchFamily="34" charset="0"/>
              </a:rPr>
              <a:t>Setzt euer Kreuz (für die Partei)</a:t>
            </a:r>
          </a:p>
          <a:p>
            <a:r>
              <a:rPr lang="de-DE" sz="4400" dirty="0">
                <a:cs typeface="Arial" panose="020B0604020202020204" pitchFamily="34" charset="0"/>
              </a:rPr>
              <a:t>Werft euren Stimmzettel in die Wahlurne</a:t>
            </a:r>
          </a:p>
          <a:p>
            <a:endParaRPr lang="de-DE" dirty="0"/>
          </a:p>
          <a:p>
            <a:endParaRPr lang="de-DE" dirty="0"/>
          </a:p>
        </p:txBody>
      </p:sp>
    </p:spTree>
    <p:extLst>
      <p:ext uri="{BB962C8B-B14F-4D97-AF65-F5344CB8AC3E}">
        <p14:creationId xmlns:p14="http://schemas.microsoft.com/office/powerpoint/2010/main" val="386738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F713EA-D5AE-4735-A17A-34C581042FD1}"/>
              </a:ext>
            </a:extLst>
          </p:cNvPr>
          <p:cNvSpPr>
            <a:spLocks noGrp="1"/>
          </p:cNvSpPr>
          <p:nvPr>
            <p:ph type="title"/>
          </p:nvPr>
        </p:nvSpPr>
        <p:spPr>
          <a:xfrm>
            <a:off x="838200" y="127986"/>
            <a:ext cx="10515600" cy="1075172"/>
          </a:xfrm>
        </p:spPr>
        <p:txBody>
          <a:bodyPr>
            <a:normAutofit/>
          </a:bodyPr>
          <a:lstStyle/>
          <a:p>
            <a:pPr algn="ctr"/>
            <a:r>
              <a:rPr lang="de-DE" sz="6000" b="1" dirty="0">
                <a:latin typeface="+mn-lt"/>
              </a:rPr>
              <a:t>Musterstimmzettel 2019</a:t>
            </a:r>
            <a:endParaRPr lang="de-DE" sz="6600" b="1" dirty="0">
              <a:latin typeface="+mn-lt"/>
            </a:endParaRPr>
          </a:p>
        </p:txBody>
      </p:sp>
      <p:pic>
        <p:nvPicPr>
          <p:cNvPr id="2" name="Grafik 1">
            <a:extLst>
              <a:ext uri="{FF2B5EF4-FFF2-40B4-BE49-F238E27FC236}">
                <a16:creationId xmlns:a16="http://schemas.microsoft.com/office/drawing/2014/main" id="{9C0A336E-4A88-4C6B-ADC5-CBD11C43CA9A}"/>
              </a:ext>
            </a:extLst>
          </p:cNvPr>
          <p:cNvPicPr>
            <a:picLocks noChangeAspect="1"/>
          </p:cNvPicPr>
          <p:nvPr/>
        </p:nvPicPr>
        <p:blipFill rotWithShape="1">
          <a:blip r:embed="rId3"/>
          <a:srcRect l="3237" r="3400" b="15763"/>
          <a:stretch/>
        </p:blipFill>
        <p:spPr>
          <a:xfrm>
            <a:off x="368968" y="1828800"/>
            <a:ext cx="11454063" cy="5029200"/>
          </a:xfrm>
          <a:prstGeom prst="rect">
            <a:avLst/>
          </a:prstGeom>
        </p:spPr>
      </p:pic>
    </p:spTree>
    <p:extLst>
      <p:ext uri="{BB962C8B-B14F-4D97-AF65-F5344CB8AC3E}">
        <p14:creationId xmlns:p14="http://schemas.microsoft.com/office/powerpoint/2010/main" val="359526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6802DF-1E9D-44D3-8C6B-C7AED3A5E305}"/>
              </a:ext>
            </a:extLst>
          </p:cNvPr>
          <p:cNvSpPr>
            <a:spLocks noGrp="1"/>
          </p:cNvSpPr>
          <p:nvPr>
            <p:ph type="title"/>
          </p:nvPr>
        </p:nvSpPr>
        <p:spPr>
          <a:xfrm>
            <a:off x="838200" y="365125"/>
            <a:ext cx="10515600" cy="1231663"/>
          </a:xfrm>
        </p:spPr>
        <p:txBody>
          <a:bodyPr>
            <a:normAutofit fontScale="90000"/>
          </a:bodyPr>
          <a:lstStyle/>
          <a:p>
            <a:pPr algn="ctr"/>
            <a:r>
              <a:rPr lang="de-DE" b="1" dirty="0"/>
              <a:t>Wer ist Aktuell dabei?</a:t>
            </a:r>
            <a:br>
              <a:rPr lang="de-DE" b="1" dirty="0"/>
            </a:br>
            <a:endParaRPr lang="de-DE" dirty="0"/>
          </a:p>
        </p:txBody>
      </p:sp>
      <p:pic>
        <p:nvPicPr>
          <p:cNvPr id="3" name="Grafik 2">
            <a:extLst>
              <a:ext uri="{FF2B5EF4-FFF2-40B4-BE49-F238E27FC236}">
                <a16:creationId xmlns:a16="http://schemas.microsoft.com/office/drawing/2014/main" id="{7A87B542-AD91-4AEC-8E2D-CBBFF0216CE8}"/>
              </a:ext>
            </a:extLst>
          </p:cNvPr>
          <p:cNvPicPr>
            <a:picLocks noChangeAspect="1"/>
          </p:cNvPicPr>
          <p:nvPr/>
        </p:nvPicPr>
        <p:blipFill>
          <a:blip r:embed="rId3"/>
          <a:stretch>
            <a:fillRect/>
          </a:stretch>
        </p:blipFill>
        <p:spPr>
          <a:xfrm>
            <a:off x="1695245" y="925948"/>
            <a:ext cx="8801510" cy="5932052"/>
          </a:xfrm>
          <a:prstGeom prst="rect">
            <a:avLst/>
          </a:prstGeom>
        </p:spPr>
      </p:pic>
    </p:spTree>
    <p:extLst>
      <p:ext uri="{BB962C8B-B14F-4D97-AF65-F5344CB8AC3E}">
        <p14:creationId xmlns:p14="http://schemas.microsoft.com/office/powerpoint/2010/main" val="1626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0809D2C-1B38-4CBE-9BD2-F0EE47781086}"/>
              </a:ext>
            </a:extLst>
          </p:cNvPr>
          <p:cNvPicPr>
            <a:picLocks noChangeAspect="1"/>
          </p:cNvPicPr>
          <p:nvPr/>
        </p:nvPicPr>
        <p:blipFill rotWithShape="1">
          <a:blip r:embed="rId3"/>
          <a:srcRect l="9402" t="16687" r="13274" b="20845"/>
          <a:stretch/>
        </p:blipFill>
        <p:spPr>
          <a:xfrm>
            <a:off x="3481137" y="4957011"/>
            <a:ext cx="8710863" cy="1900989"/>
          </a:xfrm>
          <a:prstGeom prst="rect">
            <a:avLst/>
          </a:prstGeom>
        </p:spPr>
      </p:pic>
      <p:sp>
        <p:nvSpPr>
          <p:cNvPr id="2" name="Titel 1">
            <a:extLst>
              <a:ext uri="{FF2B5EF4-FFF2-40B4-BE49-F238E27FC236}">
                <a16:creationId xmlns:a16="http://schemas.microsoft.com/office/drawing/2014/main" id="{3D00C00C-942F-489F-BC84-28F143B7FB9C}"/>
              </a:ext>
            </a:extLst>
          </p:cNvPr>
          <p:cNvSpPr>
            <a:spLocks noGrp="1"/>
          </p:cNvSpPr>
          <p:nvPr>
            <p:ph type="title"/>
          </p:nvPr>
        </p:nvSpPr>
        <p:spPr>
          <a:xfrm>
            <a:off x="838200" y="-202615"/>
            <a:ext cx="10515600" cy="1325563"/>
          </a:xfrm>
        </p:spPr>
        <p:txBody>
          <a:bodyPr>
            <a:normAutofit/>
          </a:bodyPr>
          <a:lstStyle/>
          <a:p>
            <a:pPr algn="ctr"/>
            <a:r>
              <a:rPr lang="de-DE" sz="4800" b="1" dirty="0"/>
              <a:t>Was passiert nach der Wahl?</a:t>
            </a:r>
          </a:p>
        </p:txBody>
      </p:sp>
      <p:sp>
        <p:nvSpPr>
          <p:cNvPr id="3" name="Inhaltsplatzhalter 2">
            <a:extLst>
              <a:ext uri="{FF2B5EF4-FFF2-40B4-BE49-F238E27FC236}">
                <a16:creationId xmlns:a16="http://schemas.microsoft.com/office/drawing/2014/main" id="{C9CC3742-7628-461F-BA2B-D971ED9B4B1D}"/>
              </a:ext>
            </a:extLst>
          </p:cNvPr>
          <p:cNvSpPr>
            <a:spLocks noGrp="1"/>
          </p:cNvSpPr>
          <p:nvPr>
            <p:ph idx="1"/>
          </p:nvPr>
        </p:nvSpPr>
        <p:spPr>
          <a:xfrm>
            <a:off x="481263" y="1090864"/>
            <a:ext cx="10872537" cy="5767136"/>
          </a:xfrm>
        </p:spPr>
        <p:txBody>
          <a:bodyPr>
            <a:normAutofit fontScale="92500" lnSpcReduction="10000"/>
          </a:bodyPr>
          <a:lstStyle/>
          <a:p>
            <a:pPr marL="0" indent="0">
              <a:spcBef>
                <a:spcPts val="600"/>
              </a:spcBef>
              <a:buNone/>
            </a:pPr>
            <a:r>
              <a:rPr lang="de-DE" dirty="0"/>
              <a:t>Die gewählten Kandidat*innen sind die Abgeordneten im Europäischen Parlament:</a:t>
            </a:r>
          </a:p>
          <a:p>
            <a:pPr>
              <a:spcBef>
                <a:spcPts val="600"/>
              </a:spcBef>
            </a:pPr>
            <a:r>
              <a:rPr lang="de-DE" dirty="0"/>
              <a:t>Wenn die Liste einer Partei bei der Wahl viele Stimmen bekommt,</a:t>
            </a:r>
            <a:br>
              <a:rPr lang="de-DE" dirty="0"/>
            </a:br>
            <a:r>
              <a:rPr lang="de-DE" dirty="0"/>
              <a:t>dann schickt die Partei viele Abgeordnete ins Europäische Parlament.</a:t>
            </a:r>
          </a:p>
          <a:p>
            <a:pPr>
              <a:spcBef>
                <a:spcPts val="600"/>
              </a:spcBef>
            </a:pPr>
            <a:r>
              <a:rPr lang="de-DE" dirty="0"/>
              <a:t>Wenn die Liste einer Partei wenige Stimmen bekommt,</a:t>
            </a:r>
            <a:br>
              <a:rPr lang="de-DE" dirty="0"/>
            </a:br>
            <a:r>
              <a:rPr lang="de-DE" dirty="0"/>
              <a:t>dann schickt die Partei wenige Abgeordnete ins Europäische Parlament</a:t>
            </a:r>
          </a:p>
          <a:p>
            <a:pPr>
              <a:spcBef>
                <a:spcPts val="600"/>
              </a:spcBef>
            </a:pPr>
            <a:r>
              <a:rPr lang="de-DE" dirty="0"/>
              <a:t>Die Abgeordneten schließen sich im Europäischen Parlament</a:t>
            </a:r>
            <a:br>
              <a:rPr lang="de-DE" dirty="0"/>
            </a:br>
            <a:r>
              <a:rPr lang="de-DE" dirty="0"/>
              <a:t>zu Gruppen zusammen (= Fraktionen)</a:t>
            </a:r>
          </a:p>
          <a:p>
            <a:pPr>
              <a:spcBef>
                <a:spcPts val="600"/>
              </a:spcBef>
            </a:pPr>
            <a:endParaRPr lang="de-DE" dirty="0"/>
          </a:p>
          <a:p>
            <a:pPr marL="0" indent="0">
              <a:spcBef>
                <a:spcPts val="600"/>
              </a:spcBef>
              <a:buNone/>
            </a:pPr>
            <a:br>
              <a:rPr lang="de-DE" dirty="0"/>
            </a:br>
            <a:endParaRPr lang="de-DE" dirty="0"/>
          </a:p>
          <a:p>
            <a:pPr marL="0" indent="0">
              <a:buNone/>
            </a:pPr>
            <a:br>
              <a:rPr lang="de-DE" dirty="0"/>
            </a:br>
            <a:br>
              <a:rPr lang="de-DE" dirty="0"/>
            </a:br>
            <a:r>
              <a:rPr lang="de-DE" dirty="0"/>
              <a:t> </a:t>
            </a:r>
            <a:br>
              <a:rPr lang="de-DE" dirty="0"/>
            </a:br>
            <a:br>
              <a:rPr lang="de-DE" dirty="0"/>
            </a:br>
            <a:endParaRPr lang="de-DE" dirty="0"/>
          </a:p>
        </p:txBody>
      </p:sp>
    </p:spTree>
    <p:extLst>
      <p:ext uri="{BB962C8B-B14F-4D97-AF65-F5344CB8AC3E}">
        <p14:creationId xmlns:p14="http://schemas.microsoft.com/office/powerpoint/2010/main" val="398841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EA957BA-C6FF-4153-9CE2-258D219E30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93" b="6876"/>
          <a:stretch/>
        </p:blipFill>
        <p:spPr bwMode="auto">
          <a:xfrm>
            <a:off x="6084424" y="1"/>
            <a:ext cx="609600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fik 4">
            <a:extLst>
              <a:ext uri="{FF2B5EF4-FFF2-40B4-BE49-F238E27FC236}">
                <a16:creationId xmlns:a16="http://schemas.microsoft.com/office/drawing/2014/main" id="{243F4924-C2DD-45D3-BE08-CEAF6608E116}"/>
              </a:ext>
            </a:extLst>
          </p:cNvPr>
          <p:cNvPicPr>
            <a:picLocks noChangeAspect="1"/>
          </p:cNvPicPr>
          <p:nvPr/>
        </p:nvPicPr>
        <p:blipFill rotWithShape="1">
          <a:blip r:embed="rId4"/>
          <a:srcRect l="4494" b="4108"/>
          <a:stretch/>
        </p:blipFill>
        <p:spPr>
          <a:xfrm>
            <a:off x="11575" y="0"/>
            <a:ext cx="6387152" cy="6858000"/>
          </a:xfrm>
          <a:prstGeom prst="rect">
            <a:avLst/>
          </a:prstGeom>
        </p:spPr>
      </p:pic>
    </p:spTree>
    <p:extLst>
      <p:ext uri="{BB962C8B-B14F-4D97-AF65-F5344CB8AC3E}">
        <p14:creationId xmlns:p14="http://schemas.microsoft.com/office/powerpoint/2010/main" val="5434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C746F33-2942-4A79-81EF-2A8EE6706110}"/>
              </a:ext>
            </a:extLst>
          </p:cNvPr>
          <p:cNvPicPr>
            <a:picLocks noChangeAspect="1" noChangeArrowheads="1"/>
          </p:cNvPicPr>
          <p:nvPr/>
        </p:nvPicPr>
        <p:blipFill rotWithShape="1">
          <a:blip r:embed="rId3">
            <a:duotone>
              <a:srgbClr val="EEECE1">
                <a:shade val="45000"/>
                <a:satMod val="135000"/>
              </a:srgbClr>
              <a:prstClr val="white"/>
            </a:duotone>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rcRect l="11803" t="21761" r="12471" b="19828"/>
          <a:stretch/>
        </p:blipFill>
        <p:spPr bwMode="auto">
          <a:xfrm>
            <a:off x="5470357" y="3100971"/>
            <a:ext cx="6721643" cy="3757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B63A7995-8A6C-43A0-B020-A499DAAAE35B}"/>
              </a:ext>
            </a:extLst>
          </p:cNvPr>
          <p:cNvSpPr>
            <a:spLocks noGrp="1"/>
          </p:cNvSpPr>
          <p:nvPr>
            <p:ph type="title"/>
          </p:nvPr>
        </p:nvSpPr>
        <p:spPr>
          <a:xfrm>
            <a:off x="419100" y="-16042"/>
            <a:ext cx="11353800" cy="1690688"/>
          </a:xfrm>
        </p:spPr>
        <p:txBody>
          <a:bodyPr>
            <a:normAutofit/>
          </a:bodyPr>
          <a:lstStyle/>
          <a:p>
            <a:pPr algn="ctr"/>
            <a:r>
              <a:rPr lang="de-DE" sz="4800" b="1" dirty="0">
                <a:latin typeface="+mn-lt"/>
              </a:rPr>
              <a:t>Darum sollen Menschen </a:t>
            </a:r>
            <a:br>
              <a:rPr lang="de-DE" sz="4800" b="1" dirty="0">
                <a:latin typeface="+mn-lt"/>
              </a:rPr>
            </a:br>
            <a:r>
              <a:rPr lang="de-DE" sz="4800" b="1" dirty="0">
                <a:latin typeface="+mn-lt"/>
              </a:rPr>
              <a:t>ihr Wahlrecht nutzen:</a:t>
            </a:r>
          </a:p>
        </p:txBody>
      </p:sp>
      <p:sp>
        <p:nvSpPr>
          <p:cNvPr id="3" name="Inhaltsplatzhalter 2">
            <a:extLst>
              <a:ext uri="{FF2B5EF4-FFF2-40B4-BE49-F238E27FC236}">
                <a16:creationId xmlns:a16="http://schemas.microsoft.com/office/drawing/2014/main" id="{B189C936-24A7-4476-A653-494447E78B9E}"/>
              </a:ext>
            </a:extLst>
          </p:cNvPr>
          <p:cNvSpPr>
            <a:spLocks noGrp="1"/>
          </p:cNvSpPr>
          <p:nvPr>
            <p:ph idx="1"/>
          </p:nvPr>
        </p:nvSpPr>
        <p:spPr>
          <a:xfrm>
            <a:off x="212557" y="1825625"/>
            <a:ext cx="10515600" cy="5032375"/>
          </a:xfrm>
        </p:spPr>
        <p:txBody>
          <a:bodyPr>
            <a:normAutofit/>
          </a:bodyPr>
          <a:lstStyle/>
          <a:p>
            <a:r>
              <a:rPr lang="de-DE" sz="3200" dirty="0"/>
              <a:t>Durch Wählen stärkt man die Partei, die Politiker*innen und die Ideen, die man gut findet</a:t>
            </a:r>
          </a:p>
          <a:p>
            <a:r>
              <a:rPr lang="de-DE" sz="3200" dirty="0"/>
              <a:t>Man kann zeigen, was man will, was gut für eine*n ist</a:t>
            </a:r>
          </a:p>
          <a:p>
            <a:r>
              <a:rPr lang="de-DE" sz="3200" dirty="0"/>
              <a:t>Zur Not kann man auch jemanden wählen, den*die man am wenigsten schlecht findet</a:t>
            </a:r>
          </a:p>
          <a:p>
            <a:r>
              <a:rPr lang="de-DE" sz="3200" u="heavy" dirty="0">
                <a:uFill>
                  <a:solidFill>
                    <a:schemeClr val="accent2"/>
                  </a:solidFill>
                </a:uFill>
              </a:rPr>
              <a:t>Wenn man gar nicht wählt, lässt man Andere entscheiden!!</a:t>
            </a:r>
          </a:p>
          <a:p>
            <a:r>
              <a:rPr lang="de-DE" sz="3200" dirty="0"/>
              <a:t>Wählen ist ein wichtiges demokratisches Recht</a:t>
            </a:r>
          </a:p>
          <a:p>
            <a:r>
              <a:rPr lang="de-DE" sz="3200" dirty="0"/>
              <a:t>Wer wählt, zeigt auch: Ich finde die Demokratie und die Freiheit gut!</a:t>
            </a:r>
          </a:p>
          <a:p>
            <a:endParaRPr lang="de-DE" dirty="0"/>
          </a:p>
        </p:txBody>
      </p:sp>
    </p:spTree>
    <p:extLst>
      <p:ext uri="{BB962C8B-B14F-4D97-AF65-F5344CB8AC3E}">
        <p14:creationId xmlns:p14="http://schemas.microsoft.com/office/powerpoint/2010/main" val="352414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C62D72-0F2C-4158-B08B-D0DFA21C7F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LineDrawing/>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365124"/>
            <a:ext cx="12192000" cy="649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4F56CA50-308D-4CA7-B2BC-D8B6A5FD0974}"/>
              </a:ext>
            </a:extLst>
          </p:cNvPr>
          <p:cNvSpPr>
            <a:spLocks noGrp="1"/>
          </p:cNvSpPr>
          <p:nvPr>
            <p:ph type="title"/>
          </p:nvPr>
        </p:nvSpPr>
        <p:spPr/>
        <p:txBody>
          <a:bodyPr/>
          <a:lstStyle/>
          <a:p>
            <a:pPr algn="ctr"/>
            <a:r>
              <a:rPr lang="de-DE" b="1" dirty="0">
                <a:latin typeface="+mn-lt"/>
              </a:rPr>
              <a:t>Wir leben in einer Demokratie</a:t>
            </a:r>
          </a:p>
        </p:txBody>
      </p:sp>
      <p:sp>
        <p:nvSpPr>
          <p:cNvPr id="3" name="Inhaltsplatzhalter 2">
            <a:extLst>
              <a:ext uri="{FF2B5EF4-FFF2-40B4-BE49-F238E27FC236}">
                <a16:creationId xmlns:a16="http://schemas.microsoft.com/office/drawing/2014/main" id="{ABABC2FA-DA4A-4BA5-B7FC-C279A2552D51}"/>
              </a:ext>
            </a:extLst>
          </p:cNvPr>
          <p:cNvSpPr>
            <a:spLocks noGrp="1"/>
          </p:cNvSpPr>
          <p:nvPr>
            <p:ph idx="1"/>
          </p:nvPr>
        </p:nvSpPr>
        <p:spPr/>
        <p:txBody>
          <a:bodyPr>
            <a:normAutofit fontScale="92500" lnSpcReduction="20000"/>
          </a:bodyPr>
          <a:lstStyle/>
          <a:p>
            <a:r>
              <a:rPr lang="de-DE" dirty="0"/>
              <a:t>Demokratie ist eine Regierungsform, bei der eine </a:t>
            </a:r>
            <a:r>
              <a:rPr lang="de-DE" b="1" dirty="0"/>
              <a:t>gewählte Volksvertretung </a:t>
            </a:r>
            <a:r>
              <a:rPr lang="de-DE" dirty="0"/>
              <a:t>die politische Macht ausübt.</a:t>
            </a:r>
            <a:br>
              <a:rPr lang="de-DE" dirty="0"/>
            </a:br>
            <a:r>
              <a:rPr lang="de-DE" dirty="0"/>
              <a:t>Es gilt das Prinzip, </a:t>
            </a:r>
            <a:r>
              <a:rPr lang="de-DE" b="1" dirty="0"/>
              <a:t>Entscheidungen durch die Mehrheit treffen zu lassen</a:t>
            </a:r>
            <a:r>
              <a:rPr lang="de-DE" dirty="0"/>
              <a:t>.</a:t>
            </a:r>
          </a:p>
          <a:p>
            <a:endParaRPr lang="de-DE" dirty="0"/>
          </a:p>
          <a:p>
            <a:r>
              <a:rPr lang="de-DE" dirty="0"/>
              <a:t>Kleinstaaterei, Monarchie, Diktatur – dies prägte Deutschland über viele Jahrhunderte.</a:t>
            </a:r>
            <a:br>
              <a:rPr lang="de-DE" dirty="0"/>
            </a:br>
            <a:r>
              <a:rPr lang="de-DE" dirty="0"/>
              <a:t>Eine stabile Demokratie gibt es in Deutschland erst seit Ende des zweiten Weltkriegs 1945.</a:t>
            </a:r>
          </a:p>
          <a:p>
            <a:endParaRPr lang="de-DE" dirty="0"/>
          </a:p>
          <a:p>
            <a:r>
              <a:rPr lang="de-DE" dirty="0"/>
              <a:t>Macht durch Wahlen des Volkes zu verteilen ist nicht selbstverständlich: In unserer Welt gibt es unverändert Staaten, in denen das Einparteiensystem gilt bzw. einzelne oder Gruppen alle Macht an sich reißen</a:t>
            </a:r>
          </a:p>
          <a:p>
            <a:endParaRPr lang="de-DE" dirty="0"/>
          </a:p>
        </p:txBody>
      </p:sp>
    </p:spTree>
    <p:extLst>
      <p:ext uri="{BB962C8B-B14F-4D97-AF65-F5344CB8AC3E}">
        <p14:creationId xmlns:p14="http://schemas.microsoft.com/office/powerpoint/2010/main" val="248385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5EE79FC-D0CC-47E8-A59A-282FE6D1FD51}"/>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Cutout/>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AFFED655-523B-49D9-AF6B-90DD6DB7E8C0}"/>
              </a:ext>
            </a:extLst>
          </p:cNvPr>
          <p:cNvSpPr>
            <a:spLocks noGrp="1"/>
          </p:cNvSpPr>
          <p:nvPr>
            <p:ph type="title"/>
          </p:nvPr>
        </p:nvSpPr>
        <p:spPr/>
        <p:txBody>
          <a:bodyPr>
            <a:normAutofit/>
          </a:bodyPr>
          <a:lstStyle/>
          <a:p>
            <a:pPr algn="ctr"/>
            <a:r>
              <a:rPr lang="de-DE" sz="8800" b="1" dirty="0"/>
              <a:t>Wen soll ich wählen?</a:t>
            </a:r>
          </a:p>
        </p:txBody>
      </p:sp>
      <p:sp>
        <p:nvSpPr>
          <p:cNvPr id="3" name="Inhaltsplatzhalter 2">
            <a:extLst>
              <a:ext uri="{FF2B5EF4-FFF2-40B4-BE49-F238E27FC236}">
                <a16:creationId xmlns:a16="http://schemas.microsoft.com/office/drawing/2014/main" id="{26EA5AF2-9042-4415-9856-12D6A6D98EC7}"/>
              </a:ext>
            </a:extLst>
          </p:cNvPr>
          <p:cNvSpPr>
            <a:spLocks noGrp="1"/>
          </p:cNvSpPr>
          <p:nvPr>
            <p:ph idx="1"/>
          </p:nvPr>
        </p:nvSpPr>
        <p:spPr>
          <a:xfrm>
            <a:off x="0" y="2274804"/>
            <a:ext cx="12047621" cy="4351338"/>
          </a:xfrm>
        </p:spPr>
        <p:txBody>
          <a:bodyPr/>
          <a:lstStyle/>
          <a:p>
            <a:r>
              <a:rPr lang="de-DE" sz="4400" b="1" dirty="0"/>
              <a:t>Zugegeben:</a:t>
            </a:r>
          </a:p>
          <a:p>
            <a:pPr marL="0" indent="0">
              <a:buNone/>
            </a:pPr>
            <a:r>
              <a:rPr lang="de-DE" sz="4400" dirty="0"/>
              <a:t>Es ist nicht leicht, diese Frage zu beantworten, das fragen sich auch viele Erwachsene!</a:t>
            </a:r>
          </a:p>
          <a:p>
            <a:endParaRPr lang="de-DE" dirty="0"/>
          </a:p>
        </p:txBody>
      </p:sp>
    </p:spTree>
    <p:extLst>
      <p:ext uri="{BB962C8B-B14F-4D97-AF65-F5344CB8AC3E}">
        <p14:creationId xmlns:p14="http://schemas.microsoft.com/office/powerpoint/2010/main" val="338698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DCB7B35-44AA-4A85-B83E-E1A4410B0D2D}"/>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6BD6B4B-A665-4E0E-B620-BD0FF6FCD562}"/>
              </a:ext>
            </a:extLst>
          </p:cNvPr>
          <p:cNvSpPr>
            <a:spLocks noGrp="1"/>
          </p:cNvSpPr>
          <p:nvPr>
            <p:ph type="title"/>
          </p:nvPr>
        </p:nvSpPr>
        <p:spPr>
          <a:xfrm>
            <a:off x="335280" y="-269875"/>
            <a:ext cx="10515600" cy="1325563"/>
          </a:xfrm>
        </p:spPr>
        <p:txBody>
          <a:bodyPr>
            <a:normAutofit/>
          </a:bodyPr>
          <a:lstStyle/>
          <a:p>
            <a:r>
              <a:rPr lang="de-DE" sz="5400" b="1" dirty="0"/>
              <a:t>Wie DU dich entscheiden kannst</a:t>
            </a:r>
          </a:p>
        </p:txBody>
      </p:sp>
      <p:sp>
        <p:nvSpPr>
          <p:cNvPr id="3" name="Inhaltsplatzhalter 2">
            <a:extLst>
              <a:ext uri="{FF2B5EF4-FFF2-40B4-BE49-F238E27FC236}">
                <a16:creationId xmlns:a16="http://schemas.microsoft.com/office/drawing/2014/main" id="{79EB67EC-4CCC-46E0-89E8-4AC9E6E1B20F}"/>
              </a:ext>
            </a:extLst>
          </p:cNvPr>
          <p:cNvSpPr>
            <a:spLocks noGrp="1"/>
          </p:cNvSpPr>
          <p:nvPr>
            <p:ph idx="1"/>
          </p:nvPr>
        </p:nvSpPr>
        <p:spPr>
          <a:xfrm>
            <a:off x="563880" y="1874520"/>
            <a:ext cx="10058400" cy="4023360"/>
          </a:xfrm>
        </p:spPr>
        <p:txBody>
          <a:bodyPr>
            <a:normAutofit/>
          </a:bodyPr>
          <a:lstStyle/>
          <a:p>
            <a:r>
              <a:rPr lang="de-DE" sz="6000" dirty="0"/>
              <a:t>Videoclip</a:t>
            </a:r>
          </a:p>
          <a:p>
            <a:r>
              <a:rPr lang="de-DE" sz="6000" dirty="0"/>
              <a:t>Themenplakate</a:t>
            </a:r>
          </a:p>
          <a:p>
            <a:r>
              <a:rPr lang="de-DE" sz="6000" dirty="0"/>
              <a:t>KJR-Homepage</a:t>
            </a:r>
          </a:p>
          <a:p>
            <a:r>
              <a:rPr lang="de-DE" sz="6000" dirty="0" err="1"/>
              <a:t>Wahl-o-mat</a:t>
            </a:r>
            <a:endParaRPr lang="de-DE" sz="6000" dirty="0"/>
          </a:p>
          <a:p>
            <a:pPr>
              <a:buFont typeface="Arial" panose="020B0604020202020204" pitchFamily="34" charset="0"/>
              <a:buChar char="•"/>
            </a:pPr>
            <a:endParaRPr lang="de-DE" dirty="0"/>
          </a:p>
        </p:txBody>
      </p:sp>
    </p:spTree>
    <p:extLst>
      <p:ext uri="{BB962C8B-B14F-4D97-AF65-F5344CB8AC3E}">
        <p14:creationId xmlns:p14="http://schemas.microsoft.com/office/powerpoint/2010/main" val="33097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CC4DC72-E3A8-41B6-8EDB-91784898DD2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Effect>
                      <a14:saturation sat="400000"/>
                    </a14:imgEffect>
                  </a14:imgLayer>
                </a14:imgProps>
              </a:ext>
              <a:ext uri="{28A0092B-C50C-407E-A947-70E740481C1C}">
                <a14:useLocalDpi xmlns:a14="http://schemas.microsoft.com/office/drawing/2010/main" val="0"/>
              </a:ext>
            </a:extLst>
          </a:blip>
          <a:srcRect t="22296" r="52483" b="21820"/>
          <a:stretch/>
        </p:blipFill>
        <p:spPr>
          <a:xfrm>
            <a:off x="3219097" y="657726"/>
            <a:ext cx="6646800" cy="6190414"/>
          </a:xfrm>
          <a:prstGeom prst="rect">
            <a:avLst/>
          </a:prstGeom>
        </p:spPr>
      </p:pic>
      <p:sp>
        <p:nvSpPr>
          <p:cNvPr id="3" name="Inhaltsplatzhalter 2">
            <a:extLst>
              <a:ext uri="{FF2B5EF4-FFF2-40B4-BE49-F238E27FC236}">
                <a16:creationId xmlns:a16="http://schemas.microsoft.com/office/drawing/2014/main" id="{44F01DBF-F5EB-4734-8B8F-38F965279DEA}"/>
              </a:ext>
            </a:extLst>
          </p:cNvPr>
          <p:cNvSpPr txBox="1">
            <a:spLocks/>
          </p:cNvSpPr>
          <p:nvPr/>
        </p:nvSpPr>
        <p:spPr>
          <a:xfrm>
            <a:off x="160421" y="1369760"/>
            <a:ext cx="12480757" cy="5478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de-DE" sz="3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8800" b="1" i="0" u="none" strike="noStrike" kern="1200" cap="none" spc="0" normalizeH="0" baseline="0" noProof="0" dirty="0">
                <a:ln>
                  <a:noFill/>
                </a:ln>
                <a:solidFill>
                  <a:sysClr val="windowText" lastClr="000000"/>
                </a:solidFill>
                <a:effectLst/>
                <a:uLnTx/>
                <a:uFillTx/>
                <a:latin typeface="Calibri"/>
                <a:ea typeface="+mn-ea"/>
                <a:cs typeface="+mn-cs"/>
              </a:rPr>
              <a:t>Nun seid ihr dran!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8800" b="1" i="0" u="none" strike="noStrike" kern="1200" cap="none" spc="0" normalizeH="0" baseline="0" noProof="0" dirty="0">
                <a:ln>
                  <a:noFill/>
                </a:ln>
                <a:solidFill>
                  <a:sysClr val="windowText" lastClr="000000"/>
                </a:solidFill>
                <a:effectLst/>
                <a:uLnTx/>
                <a:uFillTx/>
                <a:latin typeface="Calibri"/>
                <a:ea typeface="+mn-ea"/>
                <a:cs typeface="+mn-cs"/>
              </a:rPr>
              <a:t>Eure Stimme zählt!</a:t>
            </a:r>
          </a:p>
        </p:txBody>
      </p:sp>
    </p:spTree>
    <p:extLst>
      <p:ext uri="{BB962C8B-B14F-4D97-AF65-F5344CB8AC3E}">
        <p14:creationId xmlns:p14="http://schemas.microsoft.com/office/powerpoint/2010/main" val="187988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236CF1-BEFF-40B5-A00B-E48D44934B62}"/>
              </a:ext>
            </a:extLst>
          </p:cNvPr>
          <p:cNvSpPr>
            <a:spLocks noGrp="1"/>
          </p:cNvSpPr>
          <p:nvPr>
            <p:ph type="title"/>
          </p:nvPr>
        </p:nvSpPr>
        <p:spPr/>
        <p:txBody>
          <a:bodyPr/>
          <a:lstStyle/>
          <a:p>
            <a:r>
              <a:rPr lang="de-DE" b="1" dirty="0">
                <a:latin typeface="Arial" panose="020B0604020202020204" pitchFamily="34" charset="0"/>
                <a:cs typeface="Arial" panose="020B0604020202020204" pitchFamily="34" charset="0"/>
              </a:rPr>
              <a:t>Quellenangaben</a:t>
            </a:r>
          </a:p>
        </p:txBody>
      </p:sp>
      <p:sp>
        <p:nvSpPr>
          <p:cNvPr id="3" name="Inhaltsplatzhalter 2">
            <a:extLst>
              <a:ext uri="{FF2B5EF4-FFF2-40B4-BE49-F238E27FC236}">
                <a16:creationId xmlns:a16="http://schemas.microsoft.com/office/drawing/2014/main" id="{AC3A4509-E2C4-44B5-A2F5-F93F8D0CC281}"/>
              </a:ext>
            </a:extLst>
          </p:cNvPr>
          <p:cNvSpPr>
            <a:spLocks noGrp="1"/>
          </p:cNvSpPr>
          <p:nvPr>
            <p:ph idx="1"/>
          </p:nvPr>
        </p:nvSpPr>
        <p:spPr/>
        <p:txBody>
          <a:bodyPr/>
          <a:lstStyle/>
          <a:p>
            <a:r>
              <a:rPr lang="de-DE" dirty="0">
                <a:hlinkClick r:id="rId2"/>
              </a:rPr>
              <a:t>https://www.studysmarter.de/studium/rechtswissenschaften/europarecht/europawahl/</a:t>
            </a:r>
            <a:endParaRPr lang="de-DE" dirty="0"/>
          </a:p>
          <a:p>
            <a:r>
              <a:rPr lang="de-DE" dirty="0"/>
              <a:t>Europa-Wahlen 2024, Wissen, wie man wählt. Infos in leichter Sprache, Landeszentrale für politische Bildung NRW in Zusammenarbeit mit dem Wochenschau Verlag</a:t>
            </a:r>
          </a:p>
          <a:p>
            <a:pPr marL="457200" lvl="1" indent="0">
              <a:buNone/>
            </a:pPr>
            <a:r>
              <a:rPr lang="de-DE" dirty="0">
                <a:hlinkClick r:id="rId3"/>
              </a:rPr>
              <a:t>https://www.blz.bayern.de/data/pdf/handreichung-europawahl-in-leichter-sprache-1207-1330-12.pdf</a:t>
            </a:r>
            <a:r>
              <a:rPr lang="de-DE" dirty="0"/>
              <a:t> </a:t>
            </a:r>
          </a:p>
          <a:p>
            <a:endParaRPr lang="de-DE" dirty="0"/>
          </a:p>
          <a:p>
            <a:endParaRPr lang="de-DE" dirty="0"/>
          </a:p>
        </p:txBody>
      </p:sp>
    </p:spTree>
    <p:extLst>
      <p:ext uri="{BB962C8B-B14F-4D97-AF65-F5344CB8AC3E}">
        <p14:creationId xmlns:p14="http://schemas.microsoft.com/office/powerpoint/2010/main" val="177481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0B0C3A-041F-4D85-AE12-643948D4489B}"/>
              </a:ext>
            </a:extLst>
          </p:cNvPr>
          <p:cNvSpPr>
            <a:spLocks noGrp="1"/>
          </p:cNvSpPr>
          <p:nvPr>
            <p:ph type="title"/>
          </p:nvPr>
        </p:nvSpPr>
        <p:spPr/>
        <p:txBody>
          <a:bodyPr/>
          <a:lstStyle/>
          <a:p>
            <a:pPr algn="ctr"/>
            <a:r>
              <a:rPr lang="de-DE" b="1" dirty="0">
                <a:latin typeface="+mn-lt"/>
              </a:rPr>
              <a:t>Wir leben in einer Demokratie</a:t>
            </a:r>
          </a:p>
        </p:txBody>
      </p:sp>
      <p:pic>
        <p:nvPicPr>
          <p:cNvPr id="5" name="Inhaltsplatzhalter 4">
            <a:extLst>
              <a:ext uri="{FF2B5EF4-FFF2-40B4-BE49-F238E27FC236}">
                <a16:creationId xmlns:a16="http://schemas.microsoft.com/office/drawing/2014/main" id="{2B2C1BD1-02B5-4D0E-A95E-B1226B1450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2850" y="2533650"/>
            <a:ext cx="8439150" cy="4324350"/>
          </a:xfrm>
          <a:effectLst>
            <a:glow rad="127000">
              <a:schemeClr val="accent1">
                <a:alpha val="0"/>
              </a:schemeClr>
            </a:glow>
            <a:softEdge rad="1270000"/>
          </a:effectLst>
        </p:spPr>
      </p:pic>
      <p:sp>
        <p:nvSpPr>
          <p:cNvPr id="7" name="Inhaltsplatzhalter 2">
            <a:extLst>
              <a:ext uri="{FF2B5EF4-FFF2-40B4-BE49-F238E27FC236}">
                <a16:creationId xmlns:a16="http://schemas.microsoft.com/office/drawing/2014/main" id="{D43A1440-CE27-4202-9917-23686AD0E68E}"/>
              </a:ext>
            </a:extLst>
          </p:cNvPr>
          <p:cNvSpPr txBox="1">
            <a:spLocks/>
          </p:cNvSpPr>
          <p:nvPr/>
        </p:nvSpPr>
        <p:spPr>
          <a:xfrm>
            <a:off x="838200" y="1825624"/>
            <a:ext cx="10515600" cy="480718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t>Aber was bedeutet die Umsetzung von Demokratie eigentlich?</a:t>
            </a:r>
          </a:p>
          <a:p>
            <a:endParaRPr lang="de-DE" dirty="0"/>
          </a:p>
          <a:p>
            <a:r>
              <a:rPr lang="de-DE" dirty="0"/>
              <a:t>Herrschaft des Volkes</a:t>
            </a:r>
          </a:p>
          <a:p>
            <a:endParaRPr lang="de-DE" dirty="0"/>
          </a:p>
          <a:p>
            <a:r>
              <a:rPr lang="de-DE" dirty="0"/>
              <a:t>Alle Bürger*innen haben gleiche Rechte und Pflichten</a:t>
            </a:r>
          </a:p>
          <a:p>
            <a:endParaRPr lang="de-DE" dirty="0"/>
          </a:p>
          <a:p>
            <a:r>
              <a:rPr lang="de-DE" dirty="0"/>
              <a:t>Freie Meinungsäußerung</a:t>
            </a:r>
          </a:p>
          <a:p>
            <a:endParaRPr lang="de-DE" dirty="0"/>
          </a:p>
          <a:p>
            <a:r>
              <a:rPr lang="de-DE" dirty="0"/>
              <a:t>Versammlungs- und Informationsrecht</a:t>
            </a:r>
          </a:p>
          <a:p>
            <a:endParaRPr lang="de-DE" dirty="0"/>
          </a:p>
          <a:p>
            <a:r>
              <a:rPr lang="de-DE" dirty="0"/>
              <a:t>Freie und geheime Wahlen</a:t>
            </a:r>
          </a:p>
          <a:p>
            <a:endParaRPr lang="de-DE" dirty="0"/>
          </a:p>
        </p:txBody>
      </p:sp>
    </p:spTree>
    <p:extLst>
      <p:ext uri="{BB962C8B-B14F-4D97-AF65-F5344CB8AC3E}">
        <p14:creationId xmlns:p14="http://schemas.microsoft.com/office/powerpoint/2010/main" val="266736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E417FA8-68A7-4A4A-8E76-C55D95AF3F2A}"/>
              </a:ext>
            </a:extLst>
          </p:cNvPr>
          <p:cNvPicPr>
            <a:picLocks noChangeAspect="1"/>
          </p:cNvPicPr>
          <p:nvPr/>
        </p:nvPicPr>
        <p:blipFill rotWithShape="1">
          <a:blip r:embed="rId3"/>
          <a:srcRect t="35623"/>
          <a:stretch/>
        </p:blipFill>
        <p:spPr>
          <a:xfrm>
            <a:off x="-358588" y="1825625"/>
            <a:ext cx="12909176" cy="5073416"/>
          </a:xfrm>
          <a:prstGeom prst="rect">
            <a:avLst/>
          </a:prstGeom>
          <a:gradFill>
            <a:gsLst>
              <a:gs pos="8000">
                <a:schemeClr val="accent1">
                  <a:lumMod val="5000"/>
                  <a:lumOff val="95000"/>
                </a:schemeClr>
              </a:gs>
              <a:gs pos="74000">
                <a:schemeClr val="accent1">
                  <a:lumMod val="45000"/>
                  <a:lumOff val="55000"/>
                </a:schemeClr>
              </a:gs>
              <a:gs pos="0">
                <a:schemeClr val="accent1">
                  <a:lumMod val="45000"/>
                  <a:lumOff val="55000"/>
                  <a:alpha val="0"/>
                </a:schemeClr>
              </a:gs>
              <a:gs pos="100000">
                <a:schemeClr val="accent1">
                  <a:lumMod val="30000"/>
                  <a:lumOff val="70000"/>
                </a:schemeClr>
              </a:gs>
            </a:gsLst>
            <a:lin ang="5400000" scaled="1"/>
          </a:gradFill>
          <a:effectLst>
            <a:glow rad="127000">
              <a:schemeClr val="accent1">
                <a:alpha val="0"/>
              </a:schemeClr>
            </a:glow>
            <a:softEdge rad="1270000"/>
          </a:effectLst>
        </p:spPr>
      </p:pic>
      <p:sp>
        <p:nvSpPr>
          <p:cNvPr id="2" name="Titel 1">
            <a:extLst>
              <a:ext uri="{FF2B5EF4-FFF2-40B4-BE49-F238E27FC236}">
                <a16:creationId xmlns:a16="http://schemas.microsoft.com/office/drawing/2014/main" id="{E7BD48B3-AD75-479A-95C4-16E7A4D594B1}"/>
              </a:ext>
            </a:extLst>
          </p:cNvPr>
          <p:cNvSpPr>
            <a:spLocks noGrp="1"/>
          </p:cNvSpPr>
          <p:nvPr>
            <p:ph type="title"/>
          </p:nvPr>
        </p:nvSpPr>
        <p:spPr/>
        <p:txBody>
          <a:bodyPr/>
          <a:lstStyle/>
          <a:p>
            <a:pPr algn="ctr"/>
            <a:r>
              <a:rPr lang="de-DE" b="1" dirty="0">
                <a:latin typeface="+mn-lt"/>
              </a:rPr>
              <a:t>Wahlrecht in Deutschland </a:t>
            </a:r>
          </a:p>
        </p:txBody>
      </p:sp>
      <p:sp>
        <p:nvSpPr>
          <p:cNvPr id="3" name="Inhaltsplatzhalter 2">
            <a:extLst>
              <a:ext uri="{FF2B5EF4-FFF2-40B4-BE49-F238E27FC236}">
                <a16:creationId xmlns:a16="http://schemas.microsoft.com/office/drawing/2014/main" id="{0160C99C-495A-4796-ABE5-FB201F020766}"/>
              </a:ext>
            </a:extLst>
          </p:cNvPr>
          <p:cNvSpPr>
            <a:spLocks noGrp="1"/>
          </p:cNvSpPr>
          <p:nvPr>
            <p:ph idx="1"/>
          </p:nvPr>
        </p:nvSpPr>
        <p:spPr/>
        <p:txBody>
          <a:bodyPr/>
          <a:lstStyle/>
          <a:p>
            <a:r>
              <a:rPr lang="de-DE" dirty="0"/>
              <a:t>Für Männer ab </a:t>
            </a:r>
            <a:r>
              <a:rPr lang="de-DE" b="1" dirty="0"/>
              <a:t>1848</a:t>
            </a:r>
          </a:p>
          <a:p>
            <a:endParaRPr lang="de-DE" dirty="0"/>
          </a:p>
          <a:p>
            <a:r>
              <a:rPr lang="de-DE" dirty="0"/>
              <a:t>Frauen erst ab </a:t>
            </a:r>
            <a:r>
              <a:rPr lang="de-DE" b="1" dirty="0"/>
              <a:t>1919</a:t>
            </a:r>
          </a:p>
          <a:p>
            <a:endParaRPr lang="de-DE" dirty="0"/>
          </a:p>
        </p:txBody>
      </p:sp>
    </p:spTree>
    <p:extLst>
      <p:ext uri="{BB962C8B-B14F-4D97-AF65-F5344CB8AC3E}">
        <p14:creationId xmlns:p14="http://schemas.microsoft.com/office/powerpoint/2010/main" val="42213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ED36B78-368B-40C2-A833-03BD90D85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29001"/>
            <a:ext cx="12191999"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BDC43D10-7592-4EDE-BAA3-F683B7DC5D5B}"/>
              </a:ext>
            </a:extLst>
          </p:cNvPr>
          <p:cNvSpPr>
            <a:spLocks noGrp="1"/>
          </p:cNvSpPr>
          <p:nvPr>
            <p:ph type="title"/>
          </p:nvPr>
        </p:nvSpPr>
        <p:spPr>
          <a:xfrm>
            <a:off x="838200" y="-79375"/>
            <a:ext cx="10515600" cy="1325563"/>
          </a:xfrm>
        </p:spPr>
        <p:txBody>
          <a:bodyPr/>
          <a:lstStyle/>
          <a:p>
            <a:pPr algn="ctr"/>
            <a:r>
              <a:rPr lang="de-DE" b="1" dirty="0">
                <a:latin typeface="+mn-lt"/>
              </a:rPr>
              <a:t>Politik geht mich nichts an…</a:t>
            </a:r>
          </a:p>
        </p:txBody>
      </p:sp>
      <p:sp>
        <p:nvSpPr>
          <p:cNvPr id="3" name="Inhaltsplatzhalter 2">
            <a:extLst>
              <a:ext uri="{FF2B5EF4-FFF2-40B4-BE49-F238E27FC236}">
                <a16:creationId xmlns:a16="http://schemas.microsoft.com/office/drawing/2014/main" id="{8D790252-3717-4B29-875C-230BCFBA4147}"/>
              </a:ext>
            </a:extLst>
          </p:cNvPr>
          <p:cNvSpPr>
            <a:spLocks noGrp="1"/>
          </p:cNvSpPr>
          <p:nvPr>
            <p:ph idx="1"/>
          </p:nvPr>
        </p:nvSpPr>
        <p:spPr>
          <a:xfrm>
            <a:off x="838200" y="1266115"/>
            <a:ext cx="10515600" cy="2796600"/>
          </a:xfrm>
        </p:spPr>
        <p:txBody>
          <a:bodyPr>
            <a:normAutofit fontScale="77500" lnSpcReduction="20000"/>
          </a:bodyPr>
          <a:lstStyle/>
          <a:p>
            <a:pPr>
              <a:spcBef>
                <a:spcPts val="600"/>
              </a:spcBef>
            </a:pPr>
            <a:r>
              <a:rPr lang="de-DE" sz="3500" dirty="0"/>
              <a:t>Stimmt nicht! Politik geht jede*n etwas an - egal wie alt oder jung!</a:t>
            </a:r>
          </a:p>
          <a:p>
            <a:pPr>
              <a:spcBef>
                <a:spcPts val="600"/>
              </a:spcBef>
            </a:pPr>
            <a:endParaRPr lang="de-DE" sz="3500" dirty="0"/>
          </a:p>
          <a:p>
            <a:pPr>
              <a:spcBef>
                <a:spcPts val="600"/>
              </a:spcBef>
            </a:pPr>
            <a:r>
              <a:rPr lang="de-DE" sz="3500" dirty="0"/>
              <a:t>Euch besonders! Ihr werdet mit den Gesetzen und deren Folgen leben müssen</a:t>
            </a:r>
          </a:p>
          <a:p>
            <a:pPr>
              <a:spcBef>
                <a:spcPts val="600"/>
              </a:spcBef>
            </a:pPr>
            <a:endParaRPr lang="de-DE" sz="3500" dirty="0"/>
          </a:p>
          <a:p>
            <a:pPr>
              <a:spcBef>
                <a:spcPts val="600"/>
              </a:spcBef>
            </a:pPr>
            <a:r>
              <a:rPr lang="de-DE" sz="3500" dirty="0"/>
              <a:t>Gesetze betreffen manchmal einen Teil der Bevölkerung, manchmal alle</a:t>
            </a:r>
          </a:p>
          <a:p>
            <a:endParaRPr lang="de-DE" dirty="0"/>
          </a:p>
        </p:txBody>
      </p:sp>
    </p:spTree>
    <p:extLst>
      <p:ext uri="{BB962C8B-B14F-4D97-AF65-F5344CB8AC3E}">
        <p14:creationId xmlns:p14="http://schemas.microsoft.com/office/powerpoint/2010/main" val="343177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040670D-C927-4BB7-9DC8-BB1F4767DF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4000"/>
                    </a14:imgEffect>
                    <a14:imgEffect>
                      <a14:brightnessContrast bright="3000" contrast="3000"/>
                    </a14:imgEffect>
                  </a14:imgLayer>
                </a14:imgProps>
              </a:ext>
              <a:ext uri="{28A0092B-C50C-407E-A947-70E740481C1C}">
                <a14:useLocalDpi xmlns:a14="http://schemas.microsoft.com/office/drawing/2010/main" val="0"/>
              </a:ext>
            </a:extLst>
          </a:blip>
          <a:srcRect l="54536" r="7945"/>
          <a:stretch/>
        </p:blipFill>
        <p:spPr bwMode="auto">
          <a:xfrm>
            <a:off x="9777663" y="4541912"/>
            <a:ext cx="2330116" cy="232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B1B806F9-CED1-472C-94D8-7289E530FFB6}"/>
              </a:ext>
            </a:extLst>
          </p:cNvPr>
          <p:cNvSpPr>
            <a:spLocks noGrp="1"/>
          </p:cNvSpPr>
          <p:nvPr>
            <p:ph type="title"/>
          </p:nvPr>
        </p:nvSpPr>
        <p:spPr>
          <a:xfrm>
            <a:off x="838200" y="0"/>
            <a:ext cx="10515600" cy="1325563"/>
          </a:xfrm>
        </p:spPr>
        <p:txBody>
          <a:bodyPr>
            <a:normAutofit fontScale="90000"/>
          </a:bodyPr>
          <a:lstStyle/>
          <a:p>
            <a:pPr algn="ctr"/>
            <a:br>
              <a:rPr lang="de-DE" sz="6600" b="1" dirty="0">
                <a:latin typeface="+mn-lt"/>
              </a:rPr>
            </a:br>
            <a:r>
              <a:rPr lang="de-DE" sz="6600" b="1" dirty="0">
                <a:latin typeface="+mn-lt"/>
              </a:rPr>
              <a:t>Was ist eine Europawahl?</a:t>
            </a:r>
          </a:p>
        </p:txBody>
      </p:sp>
      <p:sp>
        <p:nvSpPr>
          <p:cNvPr id="3" name="Inhaltsplatzhalter 2">
            <a:extLst>
              <a:ext uri="{FF2B5EF4-FFF2-40B4-BE49-F238E27FC236}">
                <a16:creationId xmlns:a16="http://schemas.microsoft.com/office/drawing/2014/main" id="{B018E0EC-C2E9-48AF-9B10-B5E1DAAACF16}"/>
              </a:ext>
            </a:extLst>
          </p:cNvPr>
          <p:cNvSpPr>
            <a:spLocks noGrp="1"/>
          </p:cNvSpPr>
          <p:nvPr>
            <p:ph idx="1"/>
          </p:nvPr>
        </p:nvSpPr>
        <p:spPr>
          <a:xfrm>
            <a:off x="838200" y="1730517"/>
            <a:ext cx="10515600" cy="4910973"/>
          </a:xfrm>
        </p:spPr>
        <p:txBody>
          <a:bodyPr/>
          <a:lstStyle/>
          <a:p>
            <a:r>
              <a:rPr lang="de-DE" sz="4000" dirty="0"/>
              <a:t>Die </a:t>
            </a:r>
            <a:r>
              <a:rPr lang="de-DE" sz="4000" b="1" dirty="0"/>
              <a:t>Europawahl</a:t>
            </a:r>
            <a:r>
              <a:rPr lang="de-DE" sz="4000" dirty="0"/>
              <a:t> ist eine Wahl, die alle fünf Jahre stattfindet.</a:t>
            </a:r>
          </a:p>
          <a:p>
            <a:r>
              <a:rPr lang="de-DE" sz="4000" dirty="0"/>
              <a:t>Von den EU-Bürger*innen werden die Abgeordneten des EU-Parlaments gewählt.</a:t>
            </a:r>
          </a:p>
          <a:p>
            <a:r>
              <a:rPr lang="de-DE" sz="4000" dirty="0"/>
              <a:t>Diese Wahl ermöglicht uns, direkten Einfluss auf die Politik zu nehmen.</a:t>
            </a:r>
          </a:p>
          <a:p>
            <a:endParaRPr lang="de-DE" dirty="0"/>
          </a:p>
          <a:p>
            <a:endParaRPr lang="de-DE" dirty="0"/>
          </a:p>
        </p:txBody>
      </p:sp>
    </p:spTree>
    <p:extLst>
      <p:ext uri="{BB962C8B-B14F-4D97-AF65-F5344CB8AC3E}">
        <p14:creationId xmlns:p14="http://schemas.microsoft.com/office/powerpoint/2010/main" val="103155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6002B54D-5AA9-422A-8268-4868B93D912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01" t="9163" r="13882" b="13580"/>
          <a:stretch/>
        </p:blipFill>
        <p:spPr bwMode="auto">
          <a:xfrm>
            <a:off x="10515600" y="5079567"/>
            <a:ext cx="1625600" cy="1778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BA7B02E2-F31F-4055-B314-59E32C5A2DC2}"/>
              </a:ext>
            </a:extLst>
          </p:cNvPr>
          <p:cNvSpPr>
            <a:spLocks noGrp="1"/>
          </p:cNvSpPr>
          <p:nvPr>
            <p:ph type="title"/>
          </p:nvPr>
        </p:nvSpPr>
        <p:spPr>
          <a:xfrm>
            <a:off x="838200" y="0"/>
            <a:ext cx="10515600" cy="1325563"/>
          </a:xfrm>
        </p:spPr>
        <p:txBody>
          <a:bodyPr/>
          <a:lstStyle/>
          <a:p>
            <a:pPr algn="ctr"/>
            <a:r>
              <a:rPr lang="de-DE" b="1" dirty="0">
                <a:latin typeface="+mn-lt"/>
              </a:rPr>
              <a:t>Wie funktioniert die EU-Wahl?</a:t>
            </a:r>
          </a:p>
        </p:txBody>
      </p:sp>
      <p:sp>
        <p:nvSpPr>
          <p:cNvPr id="3" name="Inhaltsplatzhalter 2">
            <a:extLst>
              <a:ext uri="{FF2B5EF4-FFF2-40B4-BE49-F238E27FC236}">
                <a16:creationId xmlns:a16="http://schemas.microsoft.com/office/drawing/2014/main" id="{CFF69925-C9BE-4627-BCEA-E488BA659DCB}"/>
              </a:ext>
            </a:extLst>
          </p:cNvPr>
          <p:cNvSpPr>
            <a:spLocks noGrp="1"/>
          </p:cNvSpPr>
          <p:nvPr>
            <p:ph idx="1"/>
          </p:nvPr>
        </p:nvSpPr>
        <p:spPr>
          <a:xfrm>
            <a:off x="965200" y="1325563"/>
            <a:ext cx="10515600" cy="5167311"/>
          </a:xfrm>
        </p:spPr>
        <p:txBody>
          <a:bodyPr>
            <a:normAutofit fontScale="77500" lnSpcReduction="20000"/>
          </a:bodyPr>
          <a:lstStyle/>
          <a:p>
            <a:r>
              <a:rPr lang="de-DE" sz="3200" dirty="0"/>
              <a:t>Jede*r Wahlberechtigte*r hat eine Stimme, die er*sie abgeben darf.</a:t>
            </a:r>
          </a:p>
          <a:p>
            <a:r>
              <a:rPr lang="de-DE" sz="3200" dirty="0"/>
              <a:t>Du darfst nur </a:t>
            </a:r>
            <a:r>
              <a:rPr lang="de-DE" sz="3200" b="1" u="sng" dirty="0"/>
              <a:t>eine</a:t>
            </a:r>
            <a:r>
              <a:rPr lang="de-DE" sz="3200" dirty="0"/>
              <a:t> Partei wählen.</a:t>
            </a:r>
          </a:p>
          <a:p>
            <a:r>
              <a:rPr lang="de-DE" sz="3200" dirty="0"/>
              <a:t> Auf dem Stimmzettel kennzeichnest Du die Partei, die Du wählen möchtest, mit einem Kreuz.</a:t>
            </a:r>
          </a:p>
          <a:p>
            <a:r>
              <a:rPr lang="de-DE" sz="3200" dirty="0"/>
              <a:t>Die Parteien schlagen Personen vor, die Abgeordnete werden sollen und nach der Wahl das Europäische Parlament bilden.</a:t>
            </a:r>
          </a:p>
          <a:p>
            <a:r>
              <a:rPr lang="de-DE" sz="3200" dirty="0"/>
              <a:t>Solche Personen nennt man </a:t>
            </a:r>
            <a:r>
              <a:rPr lang="de-DE" sz="3200" b="1" dirty="0"/>
              <a:t>Kandidat*innen</a:t>
            </a:r>
            <a:r>
              <a:rPr lang="de-DE" sz="3200" dirty="0"/>
              <a:t> </a:t>
            </a:r>
          </a:p>
          <a:p>
            <a:r>
              <a:rPr lang="de-DE" sz="3200" dirty="0"/>
              <a:t>In jeder Partei gibt es eine Liste von Kandidaten*innen, deren Reihenfolge innerhalb der Partei beschlossen wurde (= die Liste oder die Wahlliste der Partei). Je nachdem wie viele Stimmen eine Partei bekommt, kann eine unterschiedliche Zahl an Kandidat*innen ins Parlament einziehen. Die Menschen, die weiter oben auf der Liste stehen, haben somit eine größere Wahrscheinlichkeit ins Parlament zu kommen als die unteren Plätze.</a:t>
            </a:r>
          </a:p>
          <a:p>
            <a:r>
              <a:rPr lang="de-DE" sz="3200" dirty="0"/>
              <a:t>Wähler*innen entscheiden somit, wer Abgeordnete*r im Europäischen Parlament wird. </a:t>
            </a:r>
            <a:br>
              <a:rPr lang="de-DE" dirty="0"/>
            </a:br>
            <a:endParaRPr lang="de-DE" dirty="0"/>
          </a:p>
        </p:txBody>
      </p:sp>
    </p:spTree>
    <p:extLst>
      <p:ext uri="{BB962C8B-B14F-4D97-AF65-F5344CB8AC3E}">
        <p14:creationId xmlns:p14="http://schemas.microsoft.com/office/powerpoint/2010/main" val="167338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55B7D55-AF62-4B69-BDE9-19DA16471DAE}"/>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harpenSoften amount="-100000"/>
                    </a14:imgEffect>
                    <a14:imgEffect>
                      <a14:saturation sat="66000"/>
                    </a14:imgEffect>
                    <a14:imgEffect>
                      <a14:brightnessContrast bright="4000" contrast="-1000"/>
                    </a14:imgEffect>
                  </a14:imgLayer>
                </a14:imgProps>
              </a:ext>
            </a:extLst>
          </a:blip>
          <a:stretch>
            <a:fillRect/>
          </a:stretch>
        </p:blipFill>
        <p:spPr>
          <a:xfrm>
            <a:off x="1" y="-1"/>
            <a:ext cx="12191998" cy="6857999"/>
          </a:xfrm>
          <a:prstGeom prst="rect">
            <a:avLst/>
          </a:prstGeom>
          <a:effectLst>
            <a:outerShdw blurRad="50800" dist="50800" dir="5400000" algn="ctr" rotWithShape="0">
              <a:srgbClr val="000000"/>
            </a:outerShdw>
          </a:effectLst>
        </p:spPr>
      </p:pic>
      <p:sp>
        <p:nvSpPr>
          <p:cNvPr id="2" name="Titel 1">
            <a:extLst>
              <a:ext uri="{FF2B5EF4-FFF2-40B4-BE49-F238E27FC236}">
                <a16:creationId xmlns:a16="http://schemas.microsoft.com/office/drawing/2014/main" id="{641ED89D-4FAC-404D-9902-6427C0F5534B}"/>
              </a:ext>
            </a:extLst>
          </p:cNvPr>
          <p:cNvSpPr>
            <a:spLocks noGrp="1"/>
          </p:cNvSpPr>
          <p:nvPr>
            <p:ph type="title"/>
          </p:nvPr>
        </p:nvSpPr>
        <p:spPr>
          <a:xfrm>
            <a:off x="1" y="365125"/>
            <a:ext cx="12336378" cy="1460500"/>
          </a:xfrm>
        </p:spPr>
        <p:txBody>
          <a:bodyPr>
            <a:normAutofit fontScale="90000"/>
          </a:bodyPr>
          <a:lstStyle/>
          <a:p>
            <a:pPr algn="ctr"/>
            <a:r>
              <a:rPr lang="de-DE" sz="5400" b="1" dirty="0">
                <a:latin typeface="+mn-lt"/>
              </a:rPr>
              <a:t>Die Europawahl findet heuer am 9. Juni statt</a:t>
            </a:r>
          </a:p>
        </p:txBody>
      </p:sp>
      <p:sp>
        <p:nvSpPr>
          <p:cNvPr id="3" name="Inhaltsplatzhalter 2">
            <a:extLst>
              <a:ext uri="{FF2B5EF4-FFF2-40B4-BE49-F238E27FC236}">
                <a16:creationId xmlns:a16="http://schemas.microsoft.com/office/drawing/2014/main" id="{D9FFA6A3-3BBE-4A38-98CC-CCCF0E77B5BF}"/>
              </a:ext>
            </a:extLst>
          </p:cNvPr>
          <p:cNvSpPr>
            <a:spLocks noGrp="1"/>
          </p:cNvSpPr>
          <p:nvPr>
            <p:ph idx="1"/>
          </p:nvPr>
        </p:nvSpPr>
        <p:spPr>
          <a:xfrm>
            <a:off x="419100" y="1825625"/>
            <a:ext cx="11353799" cy="4351338"/>
          </a:xfrm>
        </p:spPr>
        <p:txBody>
          <a:bodyPr>
            <a:normAutofit fontScale="92500" lnSpcReduction="10000"/>
          </a:bodyPr>
          <a:lstStyle/>
          <a:p>
            <a:pPr marL="0" indent="0">
              <a:buNone/>
            </a:pPr>
            <a:r>
              <a:rPr lang="de-DE" sz="4800" dirty="0"/>
              <a:t>Für alle</a:t>
            </a:r>
          </a:p>
          <a:p>
            <a:r>
              <a:rPr lang="de-DE" sz="4800" dirty="0"/>
              <a:t>…, die 16 Jahre oder älter sind</a:t>
            </a:r>
          </a:p>
          <a:p>
            <a:r>
              <a:rPr lang="de-DE" sz="4800" dirty="0"/>
              <a:t>…, die die deutsche Staatsangehörigkeit haben</a:t>
            </a:r>
          </a:p>
          <a:p>
            <a:r>
              <a:rPr lang="de-DE" sz="4800" dirty="0"/>
              <a:t>…, die in Deutschland wohnen und im Wählerverzeichnis des Wohnortes eingetragen sind </a:t>
            </a:r>
            <a:br>
              <a:rPr lang="de-DE" dirty="0"/>
            </a:br>
            <a:endParaRPr lang="de-DE" dirty="0"/>
          </a:p>
          <a:p>
            <a:endParaRPr lang="de-DE" dirty="0"/>
          </a:p>
        </p:txBody>
      </p:sp>
    </p:spTree>
    <p:extLst>
      <p:ext uri="{BB962C8B-B14F-4D97-AF65-F5344CB8AC3E}">
        <p14:creationId xmlns:p14="http://schemas.microsoft.com/office/powerpoint/2010/main" val="246207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FDA6653-EF87-419B-AA39-84A63ACB3BB1}"/>
              </a:ext>
            </a:extLst>
          </p:cNvPr>
          <p:cNvPicPr>
            <a:picLocks noChangeAspect="1"/>
          </p:cNvPicPr>
          <p:nvPr/>
        </p:nvPicPr>
        <p:blipFill>
          <a:blip r:embed="rId3"/>
          <a:stretch>
            <a:fillRect/>
          </a:stretch>
        </p:blipFill>
        <p:spPr>
          <a:xfrm>
            <a:off x="-66846" y="-21703"/>
            <a:ext cx="12258846" cy="6858000"/>
          </a:xfrm>
          <a:prstGeom prst="rect">
            <a:avLst/>
          </a:prstGeom>
        </p:spPr>
      </p:pic>
      <p:sp>
        <p:nvSpPr>
          <p:cNvPr id="2" name="Titel 1">
            <a:extLst>
              <a:ext uri="{FF2B5EF4-FFF2-40B4-BE49-F238E27FC236}">
                <a16:creationId xmlns:a16="http://schemas.microsoft.com/office/drawing/2014/main" id="{736A2987-B668-47D8-86EB-79D2910979B3}"/>
              </a:ext>
            </a:extLst>
          </p:cNvPr>
          <p:cNvSpPr>
            <a:spLocks noGrp="1"/>
          </p:cNvSpPr>
          <p:nvPr>
            <p:ph type="title"/>
          </p:nvPr>
        </p:nvSpPr>
        <p:spPr>
          <a:xfrm>
            <a:off x="1884528" y="74981"/>
            <a:ext cx="6258636" cy="863174"/>
          </a:xfrm>
        </p:spPr>
        <p:txBody>
          <a:bodyPr>
            <a:noAutofit/>
          </a:bodyPr>
          <a:lstStyle/>
          <a:p>
            <a:pPr algn="ctr"/>
            <a:r>
              <a:rPr lang="de-DE" sz="6000" b="1" dirty="0">
                <a:solidFill>
                  <a:schemeClr val="bg1"/>
                </a:solidFill>
              </a:rPr>
              <a:t>DEINE WAHL IST:</a:t>
            </a:r>
          </a:p>
        </p:txBody>
      </p:sp>
      <p:sp>
        <p:nvSpPr>
          <p:cNvPr id="13" name="Textfeld 12">
            <a:extLst>
              <a:ext uri="{FF2B5EF4-FFF2-40B4-BE49-F238E27FC236}">
                <a16:creationId xmlns:a16="http://schemas.microsoft.com/office/drawing/2014/main" id="{C26C8215-FDFE-44AE-A5F8-1DC803E6E22B}"/>
              </a:ext>
            </a:extLst>
          </p:cNvPr>
          <p:cNvSpPr txBox="1"/>
          <p:nvPr/>
        </p:nvSpPr>
        <p:spPr>
          <a:xfrm>
            <a:off x="56754" y="5912967"/>
            <a:ext cx="4816523" cy="923330"/>
          </a:xfrm>
          <a:prstGeom prst="rect">
            <a:avLst/>
          </a:prstGeom>
          <a:noFill/>
        </p:spPr>
        <p:txBody>
          <a:bodyPr wrap="square" rtlCol="0">
            <a:spAutoFit/>
          </a:bodyPr>
          <a:lstStyle/>
          <a:p>
            <a:r>
              <a:rPr lang="de-DE" dirty="0">
                <a:solidFill>
                  <a:schemeClr val="bg1"/>
                </a:solidFill>
              </a:rPr>
              <a:t>Niemand darf Dich in Deiner Wahl beeinflussen. Deine Wahl ist frei und nur Du entscheidest, wer Deine Stimme bekommt.</a:t>
            </a:r>
          </a:p>
        </p:txBody>
      </p:sp>
      <p:sp>
        <p:nvSpPr>
          <p:cNvPr id="14" name="Textfeld 13">
            <a:extLst>
              <a:ext uri="{FF2B5EF4-FFF2-40B4-BE49-F238E27FC236}">
                <a16:creationId xmlns:a16="http://schemas.microsoft.com/office/drawing/2014/main" id="{580DB6C4-8E17-46D3-87D4-AF3CC41E7F56}"/>
              </a:ext>
            </a:extLst>
          </p:cNvPr>
          <p:cNvSpPr txBox="1"/>
          <p:nvPr/>
        </p:nvSpPr>
        <p:spPr>
          <a:xfrm>
            <a:off x="0" y="4207760"/>
            <a:ext cx="4394579" cy="923330"/>
          </a:xfrm>
          <a:prstGeom prst="rect">
            <a:avLst/>
          </a:prstGeom>
          <a:noFill/>
        </p:spPr>
        <p:txBody>
          <a:bodyPr wrap="square" rtlCol="0">
            <a:spAutoFit/>
          </a:bodyPr>
          <a:lstStyle/>
          <a:p>
            <a:r>
              <a:rPr lang="de-DE" dirty="0">
                <a:solidFill>
                  <a:schemeClr val="bg1"/>
                </a:solidFill>
              </a:rPr>
              <a:t>Die Abgeordneten des Europäischen Parlaments werden direkt von den Bürger*innen gewählt.</a:t>
            </a:r>
          </a:p>
        </p:txBody>
      </p:sp>
      <p:sp>
        <p:nvSpPr>
          <p:cNvPr id="15" name="Textfeld 14">
            <a:extLst>
              <a:ext uri="{FF2B5EF4-FFF2-40B4-BE49-F238E27FC236}">
                <a16:creationId xmlns:a16="http://schemas.microsoft.com/office/drawing/2014/main" id="{495C10EF-2AAE-4D9E-88EB-3A8DC09DC657}"/>
              </a:ext>
            </a:extLst>
          </p:cNvPr>
          <p:cNvSpPr txBox="1"/>
          <p:nvPr/>
        </p:nvSpPr>
        <p:spPr>
          <a:xfrm>
            <a:off x="8711281" y="2292552"/>
            <a:ext cx="3220872" cy="1200329"/>
          </a:xfrm>
          <a:prstGeom prst="rect">
            <a:avLst/>
          </a:prstGeom>
          <a:noFill/>
        </p:spPr>
        <p:txBody>
          <a:bodyPr wrap="square" rtlCol="0">
            <a:spAutoFit/>
          </a:bodyPr>
          <a:lstStyle/>
          <a:p>
            <a:r>
              <a:rPr lang="de-DE" dirty="0">
                <a:solidFill>
                  <a:schemeClr val="bg1"/>
                </a:solidFill>
              </a:rPr>
              <a:t>Wen  Du wählst, geht genau eine Person etwas an:</a:t>
            </a:r>
          </a:p>
          <a:p>
            <a:r>
              <a:rPr lang="de-DE" dirty="0">
                <a:solidFill>
                  <a:schemeClr val="bg1"/>
                </a:solidFill>
              </a:rPr>
              <a:t>Dich selbst. Deswegen ist die Wahl streng geheim</a:t>
            </a:r>
          </a:p>
        </p:txBody>
      </p:sp>
      <p:sp>
        <p:nvSpPr>
          <p:cNvPr id="18" name="Textfeld 17">
            <a:extLst>
              <a:ext uri="{FF2B5EF4-FFF2-40B4-BE49-F238E27FC236}">
                <a16:creationId xmlns:a16="http://schemas.microsoft.com/office/drawing/2014/main" id="{BAB9605A-2B88-4A85-A234-5F10E22E6C2D}"/>
              </a:ext>
            </a:extLst>
          </p:cNvPr>
          <p:cNvSpPr txBox="1"/>
          <p:nvPr/>
        </p:nvSpPr>
        <p:spPr>
          <a:xfrm>
            <a:off x="7375477" y="5885203"/>
            <a:ext cx="4816523" cy="923330"/>
          </a:xfrm>
          <a:prstGeom prst="rect">
            <a:avLst/>
          </a:prstGeom>
          <a:noFill/>
        </p:spPr>
        <p:txBody>
          <a:bodyPr wrap="square" rtlCol="0">
            <a:spAutoFit/>
          </a:bodyPr>
          <a:lstStyle/>
          <a:p>
            <a:r>
              <a:rPr lang="de-DE" dirty="0">
                <a:solidFill>
                  <a:schemeClr val="bg1"/>
                </a:solidFill>
              </a:rPr>
              <a:t>Im Wahllokal sind alle gleich. GLEICH meint, dass alle Wähler*innen gleich viele Stimmen haben - und keine Stimme mehr wert ist als eine andere.</a:t>
            </a:r>
          </a:p>
        </p:txBody>
      </p:sp>
      <p:sp>
        <p:nvSpPr>
          <p:cNvPr id="19" name="Textfeld 18">
            <a:extLst>
              <a:ext uri="{FF2B5EF4-FFF2-40B4-BE49-F238E27FC236}">
                <a16:creationId xmlns:a16="http://schemas.microsoft.com/office/drawing/2014/main" id="{F6D0220C-FA1C-4137-AA24-AF8A6FFD5C10}"/>
              </a:ext>
            </a:extLst>
          </p:cNvPr>
          <p:cNvSpPr txBox="1"/>
          <p:nvPr/>
        </p:nvSpPr>
        <p:spPr>
          <a:xfrm>
            <a:off x="0" y="821724"/>
            <a:ext cx="4703014" cy="1477328"/>
          </a:xfrm>
          <a:prstGeom prst="rect">
            <a:avLst/>
          </a:prstGeom>
          <a:noFill/>
        </p:spPr>
        <p:txBody>
          <a:bodyPr wrap="square" rtlCol="0">
            <a:spAutoFit/>
          </a:bodyPr>
          <a:lstStyle/>
          <a:p>
            <a:r>
              <a:rPr lang="de-DE" dirty="0">
                <a:solidFill>
                  <a:schemeClr val="bg1"/>
                </a:solidFill>
              </a:rPr>
              <a:t>Alle EU-Bürger*innen, die das Wahlalter erreicht haben, haben das Recht, bei der Europawahl ihre Stimme abzugeben. Dabei spielen zum Beispiel das Geschlecht oder die Religion keine Rolle</a:t>
            </a:r>
          </a:p>
        </p:txBody>
      </p:sp>
    </p:spTree>
    <p:extLst>
      <p:ext uri="{BB962C8B-B14F-4D97-AF65-F5344CB8AC3E}">
        <p14:creationId xmlns:p14="http://schemas.microsoft.com/office/powerpoint/2010/main" val="2286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2066</Words>
  <Application>Microsoft Office PowerPoint</Application>
  <PresentationFormat>Breitbild</PresentationFormat>
  <Paragraphs>169</Paragraphs>
  <Slides>23</Slides>
  <Notes>17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23</vt:i4>
      </vt:variant>
    </vt:vector>
  </HeadingPairs>
  <TitlesOfParts>
    <vt:vector size="28" baseType="lpstr">
      <vt:lpstr>Arial</vt:lpstr>
      <vt:lpstr>Calibri</vt:lpstr>
      <vt:lpstr>Calibri Light</vt:lpstr>
      <vt:lpstr>Wingdings</vt:lpstr>
      <vt:lpstr>Office</vt:lpstr>
      <vt:lpstr>PowerPoint-Präsentation</vt:lpstr>
      <vt:lpstr>Wir leben in einer Demokratie</vt:lpstr>
      <vt:lpstr>Wir leben in einer Demokratie</vt:lpstr>
      <vt:lpstr>Wahlrecht in Deutschland </vt:lpstr>
      <vt:lpstr>Politik geht mich nichts an…</vt:lpstr>
      <vt:lpstr> Was ist eine Europawahl?</vt:lpstr>
      <vt:lpstr>Wie funktioniert die EU-Wahl?</vt:lpstr>
      <vt:lpstr>Die Europawahl findet heuer am 9. Juni statt</vt:lpstr>
      <vt:lpstr>DEINE WAHL IST:</vt:lpstr>
      <vt:lpstr>Das macht das Europa-Parlament</vt:lpstr>
      <vt:lpstr>PowerPoint-Präsentation</vt:lpstr>
      <vt:lpstr>Was ist gut an der EU?</vt:lpstr>
      <vt:lpstr>Wie wird jetzt aber genau gewählt?</vt:lpstr>
      <vt:lpstr>Wie läuft die Wahl ab?</vt:lpstr>
      <vt:lpstr>Musterstimmzettel 2019</vt:lpstr>
      <vt:lpstr>Wer ist Aktuell dabei? </vt:lpstr>
      <vt:lpstr>Was passiert nach der Wahl?</vt:lpstr>
      <vt:lpstr>PowerPoint-Präsentation</vt:lpstr>
      <vt:lpstr>Darum sollen Menschen  ihr Wahlrecht nutzen:</vt:lpstr>
      <vt:lpstr>Wen soll ich wählen?</vt:lpstr>
      <vt:lpstr>Wie DU dich entscheiden kannst</vt:lpstr>
      <vt:lpstr>PowerPoint-Präsentation</vt:lpstr>
      <vt:lpstr>Quellenangaben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Europa Wahl 2024</dc:title>
  <dc:creator>Suecheyla Chraloglou</dc:creator>
  <cp:lastModifiedBy>Sandra Kresta</cp:lastModifiedBy>
  <cp:revision>76</cp:revision>
  <dcterms:created xsi:type="dcterms:W3CDTF">2023-11-15T11:04:49Z</dcterms:created>
  <dcterms:modified xsi:type="dcterms:W3CDTF">2024-04-18T11:02:21Z</dcterms:modified>
</cp:coreProperties>
</file>