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8288000" cy="10287000"/>
  <p:notesSz cx="6858000" cy="9144000"/>
  <p:embeddedFontLst>
    <p:embeddedFont>
      <p:font typeface="Bebas Neue Bold" panose="020B0604020202020204" charset="0"/>
      <p:regular r:id="rId28"/>
    </p:embeddedFont>
    <p:embeddedFont>
      <p:font typeface="Bree Serif" panose="020B060402020202020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nva Sans" panose="020B0604020202020204" charset="0"/>
      <p:regular r:id="rId34"/>
    </p:embeddedFont>
    <p:embeddedFont>
      <p:font typeface="Canva Sans Bold" panose="020B0604020202020204" charset="0"/>
      <p:regular r:id="rId35"/>
    </p:embeddedFont>
    <p:embeddedFont>
      <p:font typeface="League Spartan" panose="020B060402020202020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hyperlink" Target="https://www.stmi.bayern.de/wahlen-und-abstimmungen/kommunalwahlen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12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4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4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50.svg"/><Relationship Id="rId7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8.sv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7.svg"/><Relationship Id="rId7" Type="http://schemas.openxmlformats.org/officeDocument/2006/relationships/image" Target="../media/image12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1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s://www.kjr-toel.de/your-voice-your-choic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jr-toel.de/your-voice-your-choice/" TargetMode="External"/><Relationship Id="rId3" Type="http://schemas.openxmlformats.org/officeDocument/2006/relationships/image" Target="../media/image53.png"/><Relationship Id="rId7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54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1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12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12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73814" y="6667500"/>
            <a:ext cx="2940372" cy="1923214"/>
          </a:xfrm>
          <a:custGeom>
            <a:avLst/>
            <a:gdLst/>
            <a:ahLst/>
            <a:cxnLst/>
            <a:rect l="l" t="t" r="r" b="b"/>
            <a:pathLst>
              <a:path w="2940372" h="1923214">
                <a:moveTo>
                  <a:pt x="0" y="0"/>
                </a:moveTo>
                <a:lnTo>
                  <a:pt x="2940372" y="0"/>
                </a:lnTo>
                <a:lnTo>
                  <a:pt x="2940372" y="1923214"/>
                </a:lnTo>
                <a:lnTo>
                  <a:pt x="0" y="19232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550003" y="613667"/>
            <a:ext cx="3472338" cy="3962725"/>
          </a:xfrm>
          <a:custGeom>
            <a:avLst/>
            <a:gdLst/>
            <a:ahLst/>
            <a:cxnLst/>
            <a:rect l="l" t="t" r="r" b="b"/>
            <a:pathLst>
              <a:path w="3472338" h="3962725">
                <a:moveTo>
                  <a:pt x="0" y="0"/>
                </a:moveTo>
                <a:lnTo>
                  <a:pt x="3472337" y="0"/>
                </a:lnTo>
                <a:lnTo>
                  <a:pt x="3472337" y="3962725"/>
                </a:lnTo>
                <a:lnTo>
                  <a:pt x="0" y="39627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22252" y="1484139"/>
            <a:ext cx="2388332" cy="1592221"/>
          </a:xfrm>
          <a:custGeom>
            <a:avLst/>
            <a:gdLst/>
            <a:ahLst/>
            <a:cxnLst/>
            <a:rect l="l" t="t" r="r" b="b"/>
            <a:pathLst>
              <a:path w="2388332" h="1592221">
                <a:moveTo>
                  <a:pt x="0" y="0"/>
                </a:moveTo>
                <a:lnTo>
                  <a:pt x="2388332" y="0"/>
                </a:lnTo>
                <a:lnTo>
                  <a:pt x="2388332" y="1592221"/>
                </a:lnTo>
                <a:lnTo>
                  <a:pt x="0" y="15922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53100" y="2595030"/>
            <a:ext cx="3104470" cy="2453155"/>
          </a:xfrm>
          <a:custGeom>
            <a:avLst/>
            <a:gdLst/>
            <a:ahLst/>
            <a:cxnLst/>
            <a:rect l="l" t="t" r="r" b="b"/>
            <a:pathLst>
              <a:path w="3104470" h="2453155">
                <a:moveTo>
                  <a:pt x="0" y="0"/>
                </a:moveTo>
                <a:lnTo>
                  <a:pt x="3104470" y="0"/>
                </a:lnTo>
                <a:lnTo>
                  <a:pt x="3104470" y="2453155"/>
                </a:lnTo>
                <a:lnTo>
                  <a:pt x="0" y="24531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934197" y="1067619"/>
            <a:ext cx="10419606" cy="4432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Kommunalwahl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2026</a:t>
            </a:r>
          </a:p>
          <a:p>
            <a:pPr algn="ctr">
              <a:lnSpc>
                <a:spcPts val="6299"/>
              </a:lnSpc>
            </a:pPr>
            <a:endParaRPr lang="en-US" sz="800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Landkreis Bad Tölz-Wolfratshausen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40632" y="8929186"/>
            <a:ext cx="14006736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Erstellt</a:t>
            </a:r>
            <a:r>
              <a:rPr lang="en-US" sz="33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vom</a:t>
            </a:r>
            <a:r>
              <a:rPr lang="en-US" sz="33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Your Voice Your Choice - Team </a:t>
            </a:r>
            <a:r>
              <a:rPr lang="en-US" sz="33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im</a:t>
            </a:r>
            <a:r>
              <a:rPr lang="en-US" sz="33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Landkreis TÖL-WOR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491991" y="5671848"/>
            <a:ext cx="3304019" cy="3586452"/>
          </a:xfrm>
          <a:custGeom>
            <a:avLst/>
            <a:gdLst/>
            <a:ahLst/>
            <a:cxnLst/>
            <a:rect l="l" t="t" r="r" b="b"/>
            <a:pathLst>
              <a:path w="3304019" h="3586452">
                <a:moveTo>
                  <a:pt x="0" y="0"/>
                </a:moveTo>
                <a:lnTo>
                  <a:pt x="3304018" y="0"/>
                </a:lnTo>
                <a:lnTo>
                  <a:pt x="3304018" y="3586452"/>
                </a:lnTo>
                <a:lnTo>
                  <a:pt x="0" y="35864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81733" y="363033"/>
            <a:ext cx="12324532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Kommunalwahl</a:t>
            </a:r>
            <a:r>
              <a:rPr lang="en-US" sz="699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allgemein</a:t>
            </a:r>
            <a:endParaRPr lang="en-US" sz="6999" dirty="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70359" y="3814029"/>
            <a:ext cx="16347281" cy="120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Video:</a:t>
            </a:r>
          </a:p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99" u="sng" dirty="0">
                <a:latin typeface="Canva Sans"/>
                <a:ea typeface="Canva Sans"/>
                <a:cs typeface="Canva Sans"/>
                <a:sym typeface="Canva Sans"/>
                <a:hlinkClick r:id="rId4" tooltip="https://www.stmi.bayern.de/wahlen-und-abstimmungen/kommunalwahle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https://www.stmi.bayern.de/wahlen-und-abstimmungen/kommunalwahlen/</a:t>
            </a:r>
            <a:r>
              <a:rPr lang="en-US" sz="3499" dirty="0">
                <a:latin typeface="Canva Sans"/>
                <a:ea typeface="Canva Sans"/>
                <a:cs typeface="Canva Sans"/>
                <a:sym typeface="Canva Sans"/>
              </a:rPr>
              <a:t>  </a:t>
            </a:r>
          </a:p>
        </p:txBody>
      </p:sp>
      <p:sp>
        <p:nvSpPr>
          <p:cNvPr id="5" name="Freeform 5"/>
          <p:cNvSpPr/>
          <p:nvPr/>
        </p:nvSpPr>
        <p:spPr>
          <a:xfrm>
            <a:off x="-141297" y="1712370"/>
            <a:ext cx="19041009" cy="142808"/>
          </a:xfrm>
          <a:custGeom>
            <a:avLst/>
            <a:gdLst/>
            <a:ahLst/>
            <a:cxnLst/>
            <a:rect l="l" t="t" r="r" b="b"/>
            <a:pathLst>
              <a:path w="19041009" h="142808">
                <a:moveTo>
                  <a:pt x="0" y="0"/>
                </a:moveTo>
                <a:lnTo>
                  <a:pt x="19041009" y="0"/>
                </a:lnTo>
                <a:lnTo>
                  <a:pt x="19041009" y="142807"/>
                </a:lnTo>
                <a:lnTo>
                  <a:pt x="0" y="1428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9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59078" y="342900"/>
            <a:ext cx="5769843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 err="1">
                <a:solidFill>
                  <a:srgbClr val="FFBAF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Schätzfrage</a:t>
            </a:r>
            <a:endParaRPr lang="en-US" sz="6999" dirty="0">
              <a:solidFill>
                <a:srgbClr val="FFBAF4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02069" y="2867817"/>
            <a:ext cx="16683862" cy="5495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u="sng" dirty="0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Was </a:t>
            </a:r>
            <a:r>
              <a:rPr lang="en-US" sz="4499" u="sng" dirty="0" err="1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denkst</a:t>
            </a:r>
            <a:r>
              <a:rPr lang="en-US" sz="4499" u="sng" dirty="0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 du:</a:t>
            </a:r>
            <a:r>
              <a:rPr lang="en-US" sz="4499" dirty="0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ctr">
              <a:lnSpc>
                <a:spcPts val="6299"/>
              </a:lnSpc>
            </a:pPr>
            <a:endParaRPr lang="en-US" sz="4499" dirty="0">
              <a:solidFill>
                <a:srgbClr val="FEFEFE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6299"/>
              </a:lnSpc>
            </a:pPr>
            <a:r>
              <a:rPr lang="en-US" sz="4499" dirty="0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Wie </a:t>
            </a:r>
            <a:r>
              <a:rPr lang="en-US" sz="4499" dirty="0" err="1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viele</a:t>
            </a:r>
            <a:r>
              <a:rPr lang="en-US" sz="4499" dirty="0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499" dirty="0" err="1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Mitglieder</a:t>
            </a:r>
            <a:r>
              <a:rPr lang="en-US" sz="4499" dirty="0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 hat der </a:t>
            </a:r>
            <a:r>
              <a:rPr lang="en-US" sz="4499" dirty="0" err="1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Kreistag</a:t>
            </a:r>
            <a:r>
              <a:rPr lang="en-US" sz="4499" dirty="0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499" dirty="0" err="1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im</a:t>
            </a:r>
            <a:r>
              <a:rPr lang="en-US" sz="4499" dirty="0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 Landkreis Bad </a:t>
            </a:r>
            <a:r>
              <a:rPr lang="en-US" sz="4499" dirty="0" err="1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Tölz-Wolfratshausen</a:t>
            </a:r>
            <a:r>
              <a:rPr lang="en-US" sz="4499" dirty="0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? </a:t>
            </a:r>
          </a:p>
          <a:p>
            <a:pPr algn="ctr">
              <a:lnSpc>
                <a:spcPts val="6299"/>
              </a:lnSpc>
            </a:pPr>
            <a:endParaRPr lang="en-US" sz="4499" dirty="0">
              <a:solidFill>
                <a:srgbClr val="FEFEFE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6299"/>
              </a:lnSpc>
            </a:pPr>
            <a:endParaRPr lang="en-US" sz="4499" dirty="0">
              <a:solidFill>
                <a:srgbClr val="FEFEFE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6299"/>
              </a:lnSpc>
            </a:pPr>
            <a:r>
              <a:rPr lang="en-US" sz="4499" dirty="0" err="1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Antwort</a:t>
            </a:r>
            <a:r>
              <a:rPr lang="en-US" sz="4499" dirty="0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: 60 plus </a:t>
            </a:r>
            <a:r>
              <a:rPr lang="en-US" sz="4499" dirty="0" err="1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Landrat</a:t>
            </a:r>
            <a:endParaRPr lang="en-US" sz="4499" dirty="0">
              <a:solidFill>
                <a:srgbClr val="FEFEFE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141297" y="1682936"/>
            <a:ext cx="19041009" cy="142808"/>
          </a:xfrm>
          <a:custGeom>
            <a:avLst/>
            <a:gdLst/>
            <a:ahLst/>
            <a:cxnLst/>
            <a:rect l="l" t="t" r="r" b="b"/>
            <a:pathLst>
              <a:path w="19041009" h="142808">
                <a:moveTo>
                  <a:pt x="0" y="0"/>
                </a:moveTo>
                <a:lnTo>
                  <a:pt x="19041009" y="0"/>
                </a:lnTo>
                <a:lnTo>
                  <a:pt x="19041009" y="142808"/>
                </a:lnTo>
                <a:lnTo>
                  <a:pt x="0" y="1428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7022" y="2798566"/>
            <a:ext cx="17013957" cy="646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Die U18-Wahl ist eine Wahl für alle unter 18 Jahren, die noch nicht offiziell wählen dürfen. Sie läuft wie die echt Wahl ab, mit Stimmzetteln und Wahllokalen.</a:t>
            </a:r>
          </a:p>
          <a:p>
            <a:pPr algn="ctr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200"/>
              </a:lnSpc>
            </a:pPr>
            <a:r>
              <a:rPr lang="en-US" sz="3000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Warum gibt es die U18 Wahl?</a:t>
            </a:r>
          </a:p>
          <a:p>
            <a:pPr algn="ctr">
              <a:lnSpc>
                <a:spcPts val="4200"/>
              </a:lnSpc>
            </a:pPr>
            <a:endParaRPr lang="en-US" sz="3000" u="sng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Jugendliche können zeigen, welche Parteien und Themen ihnen wichtig sind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Es ist eine tolle Möglichkeit, Demokratie zu üben und zu verstehen, wie Wahlen funktionieren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Politiker*innen sehen, welche Themen und Parteien bei Jugendlichen beliebt sind</a:t>
            </a:r>
          </a:p>
          <a:p>
            <a:pPr algn="ctr">
              <a:lnSpc>
                <a:spcPts val="4899"/>
              </a:lnSpc>
            </a:pPr>
            <a:endParaRPr lang="en-US" sz="30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3851202" y="4239212"/>
            <a:ext cx="1916603" cy="1808576"/>
          </a:xfrm>
          <a:custGeom>
            <a:avLst/>
            <a:gdLst/>
            <a:ahLst/>
            <a:cxnLst/>
            <a:rect l="l" t="t" r="r" b="b"/>
            <a:pathLst>
              <a:path w="1916603" h="1808576">
                <a:moveTo>
                  <a:pt x="0" y="0"/>
                </a:moveTo>
                <a:lnTo>
                  <a:pt x="1916603" y="0"/>
                </a:lnTo>
                <a:lnTo>
                  <a:pt x="1916603" y="1808576"/>
                </a:lnTo>
                <a:lnTo>
                  <a:pt x="0" y="18085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954813" y="4163228"/>
            <a:ext cx="2948705" cy="1965803"/>
          </a:xfrm>
          <a:custGeom>
            <a:avLst/>
            <a:gdLst/>
            <a:ahLst/>
            <a:cxnLst/>
            <a:rect l="l" t="t" r="r" b="b"/>
            <a:pathLst>
              <a:path w="2948705" h="1965803">
                <a:moveTo>
                  <a:pt x="0" y="0"/>
                </a:moveTo>
                <a:lnTo>
                  <a:pt x="2948705" y="0"/>
                </a:lnTo>
                <a:lnTo>
                  <a:pt x="2948705" y="1965803"/>
                </a:lnTo>
                <a:lnTo>
                  <a:pt x="0" y="19658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157487" y="365236"/>
            <a:ext cx="13973026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U18 - was </a:t>
            </a:r>
            <a:r>
              <a:rPr lang="en-US" sz="6999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ist</a:t>
            </a:r>
            <a:r>
              <a:rPr lang="en-US" sz="699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das und </a:t>
            </a:r>
            <a:r>
              <a:rPr lang="en-US" sz="6999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warum</a:t>
            </a:r>
            <a:r>
              <a:rPr lang="en-US" sz="699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?</a:t>
            </a:r>
          </a:p>
        </p:txBody>
      </p:sp>
      <p:sp>
        <p:nvSpPr>
          <p:cNvPr id="6" name="Freeform 6"/>
          <p:cNvSpPr/>
          <p:nvPr/>
        </p:nvSpPr>
        <p:spPr>
          <a:xfrm>
            <a:off x="-141297" y="1653502"/>
            <a:ext cx="19041009" cy="142808"/>
          </a:xfrm>
          <a:custGeom>
            <a:avLst/>
            <a:gdLst/>
            <a:ahLst/>
            <a:cxnLst/>
            <a:rect l="l" t="t" r="r" b="b"/>
            <a:pathLst>
              <a:path w="19041009" h="142808">
                <a:moveTo>
                  <a:pt x="0" y="0"/>
                </a:moveTo>
                <a:lnTo>
                  <a:pt x="19041009" y="0"/>
                </a:lnTo>
                <a:lnTo>
                  <a:pt x="19041009" y="142808"/>
                </a:lnTo>
                <a:lnTo>
                  <a:pt x="0" y="1428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96467" y="2060259"/>
            <a:ext cx="2948705" cy="1965803"/>
          </a:xfrm>
          <a:custGeom>
            <a:avLst/>
            <a:gdLst/>
            <a:ahLst/>
            <a:cxnLst/>
            <a:rect l="l" t="t" r="r" b="b"/>
            <a:pathLst>
              <a:path w="2948705" h="1965803">
                <a:moveTo>
                  <a:pt x="0" y="0"/>
                </a:moveTo>
                <a:lnTo>
                  <a:pt x="2948705" y="0"/>
                </a:lnTo>
                <a:lnTo>
                  <a:pt x="2948705" y="1965803"/>
                </a:lnTo>
                <a:lnTo>
                  <a:pt x="0" y="19658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26486" y="2060259"/>
            <a:ext cx="2432323" cy="1590914"/>
          </a:xfrm>
          <a:custGeom>
            <a:avLst/>
            <a:gdLst/>
            <a:ahLst/>
            <a:cxnLst/>
            <a:rect l="l" t="t" r="r" b="b"/>
            <a:pathLst>
              <a:path w="2432323" h="1590914">
                <a:moveTo>
                  <a:pt x="0" y="0"/>
                </a:moveTo>
                <a:lnTo>
                  <a:pt x="2432323" y="0"/>
                </a:lnTo>
                <a:lnTo>
                  <a:pt x="2432323" y="1590913"/>
                </a:lnTo>
                <a:lnTo>
                  <a:pt x="0" y="15909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819984" y="432596"/>
            <a:ext cx="8648031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Jugend</a:t>
            </a:r>
            <a:r>
              <a:rPr lang="en-US" sz="699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und </a:t>
            </a:r>
            <a:r>
              <a:rPr lang="en-US" sz="6999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Politik</a:t>
            </a:r>
            <a:endParaRPr lang="en-US" sz="6999" dirty="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2069" y="2779516"/>
            <a:ext cx="16683862" cy="620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Warum die U18 Wahl für euch wichtig ist:</a:t>
            </a:r>
          </a:p>
          <a:p>
            <a:pPr algn="ctr">
              <a:lnSpc>
                <a:spcPts val="4899"/>
              </a:lnSpc>
            </a:pPr>
            <a:endParaRPr lang="en-US" sz="45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Jugendliche sind nicht die Mehrheit der Bevölkerung, aber viele politische Entscheidungen betreffen sie besonders lange und intensiv, z.B. in der Bildung, Umwelt oder Arbeitswelt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Wenn Jugendliche in der Politik zu wenig beachtet werden, entsteht oft Frust auf beiden Seiten: Jugendliche verlieren das Interesse, die Politik nimmt die Jugend nicht ernst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Aber: Junge Menschen haben politische Interessen! Sie brauchen Möglichkeiten, ihre Themen sichtbar zu machen und Druck auf die Politik auszuüben.</a:t>
            </a:r>
          </a:p>
        </p:txBody>
      </p:sp>
      <p:sp>
        <p:nvSpPr>
          <p:cNvPr id="6" name="Freeform 6"/>
          <p:cNvSpPr/>
          <p:nvPr/>
        </p:nvSpPr>
        <p:spPr>
          <a:xfrm>
            <a:off x="-170731" y="1644466"/>
            <a:ext cx="19041009" cy="142808"/>
          </a:xfrm>
          <a:custGeom>
            <a:avLst/>
            <a:gdLst/>
            <a:ahLst/>
            <a:cxnLst/>
            <a:rect l="l" t="t" r="r" b="b"/>
            <a:pathLst>
              <a:path w="19041009" h="142808">
                <a:moveTo>
                  <a:pt x="0" y="0"/>
                </a:moveTo>
                <a:lnTo>
                  <a:pt x="19041009" y="0"/>
                </a:lnTo>
                <a:lnTo>
                  <a:pt x="19041009" y="142807"/>
                </a:lnTo>
                <a:lnTo>
                  <a:pt x="0" y="1428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73814" y="7335086"/>
            <a:ext cx="2940372" cy="1923214"/>
          </a:xfrm>
          <a:custGeom>
            <a:avLst/>
            <a:gdLst/>
            <a:ahLst/>
            <a:cxnLst/>
            <a:rect l="l" t="t" r="r" b="b"/>
            <a:pathLst>
              <a:path w="2940372" h="1923214">
                <a:moveTo>
                  <a:pt x="0" y="0"/>
                </a:moveTo>
                <a:lnTo>
                  <a:pt x="2940372" y="0"/>
                </a:lnTo>
                <a:lnTo>
                  <a:pt x="2940372" y="1923214"/>
                </a:lnTo>
                <a:lnTo>
                  <a:pt x="0" y="19232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345664" y="7467538"/>
            <a:ext cx="2948705" cy="1965803"/>
          </a:xfrm>
          <a:custGeom>
            <a:avLst/>
            <a:gdLst/>
            <a:ahLst/>
            <a:cxnLst/>
            <a:rect l="l" t="t" r="r" b="b"/>
            <a:pathLst>
              <a:path w="2948705" h="1965803">
                <a:moveTo>
                  <a:pt x="0" y="0"/>
                </a:moveTo>
                <a:lnTo>
                  <a:pt x="2948705" y="0"/>
                </a:lnTo>
                <a:lnTo>
                  <a:pt x="2948705" y="1965803"/>
                </a:lnTo>
                <a:lnTo>
                  <a:pt x="0" y="19658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870369" y="257462"/>
            <a:ext cx="8596400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Jugend</a:t>
            </a:r>
            <a:r>
              <a:rPr lang="en-US" sz="699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und </a:t>
            </a:r>
            <a:r>
              <a:rPr lang="en-US" sz="6999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Politik</a:t>
            </a:r>
            <a:endParaRPr lang="en-US" sz="6999" dirty="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13617" y="2717289"/>
            <a:ext cx="16109904" cy="325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Die U18 Wahl bietet eine Chance:</a:t>
            </a:r>
          </a:p>
          <a:p>
            <a:pPr algn="ctr">
              <a:lnSpc>
                <a:spcPts val="4899"/>
              </a:lnSpc>
            </a:pPr>
            <a:endParaRPr lang="en-US" sz="45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Kurz vor den Wahlen ist die Politik besonders aufmerksam. Genau dann können Jugendliche zeigen, was ihnen wichtig ist und ihre Fragen und Wünsche an die Politik richten.</a:t>
            </a:r>
          </a:p>
        </p:txBody>
      </p:sp>
      <p:sp>
        <p:nvSpPr>
          <p:cNvPr id="6" name="Freeform 6"/>
          <p:cNvSpPr/>
          <p:nvPr/>
        </p:nvSpPr>
        <p:spPr>
          <a:xfrm>
            <a:off x="2431578" y="6731000"/>
            <a:ext cx="2508561" cy="2941810"/>
          </a:xfrm>
          <a:custGeom>
            <a:avLst/>
            <a:gdLst/>
            <a:ahLst/>
            <a:cxnLst/>
            <a:rect l="l" t="t" r="r" b="b"/>
            <a:pathLst>
              <a:path w="2508561" h="2941810">
                <a:moveTo>
                  <a:pt x="0" y="0"/>
                </a:moveTo>
                <a:lnTo>
                  <a:pt x="2508561" y="0"/>
                </a:lnTo>
                <a:lnTo>
                  <a:pt x="2508561" y="2941810"/>
                </a:lnTo>
                <a:lnTo>
                  <a:pt x="0" y="29418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1297" y="1565201"/>
            <a:ext cx="19041009" cy="142808"/>
          </a:xfrm>
          <a:custGeom>
            <a:avLst/>
            <a:gdLst/>
            <a:ahLst/>
            <a:cxnLst/>
            <a:rect l="l" t="t" r="r" b="b"/>
            <a:pathLst>
              <a:path w="19041009" h="142808">
                <a:moveTo>
                  <a:pt x="0" y="0"/>
                </a:moveTo>
                <a:lnTo>
                  <a:pt x="19041009" y="0"/>
                </a:lnTo>
                <a:lnTo>
                  <a:pt x="19041009" y="142808"/>
                </a:lnTo>
                <a:lnTo>
                  <a:pt x="0" y="1428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0504" y="2760015"/>
            <a:ext cx="16866989" cy="3500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Wen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kannst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du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wählen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?</a:t>
            </a:r>
          </a:p>
          <a:p>
            <a:pPr algn="ctr">
              <a:lnSpc>
                <a:spcPts val="4899"/>
              </a:lnSpc>
            </a:pPr>
            <a:endParaRPr lang="en-US" sz="44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Du </a:t>
            </a:r>
            <a:r>
              <a:rPr lang="en-US" sz="4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kannst</a:t>
            </a:r>
            <a:r>
              <a:rPr lang="en-US" sz="4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den/die </a:t>
            </a:r>
            <a:r>
              <a:rPr lang="en-US" sz="4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Bürgermeister</a:t>
            </a:r>
            <a:r>
              <a:rPr lang="en-US" sz="4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*in und den </a:t>
            </a:r>
            <a:r>
              <a:rPr lang="en-US" sz="4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Landrat</a:t>
            </a:r>
            <a:r>
              <a:rPr lang="en-US" sz="4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wählen</a:t>
            </a:r>
            <a:endParaRPr lang="en-US" sz="45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899"/>
              </a:lnSpc>
            </a:pPr>
            <a:endParaRPr lang="en-US" sz="45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899"/>
              </a:lnSpc>
            </a:pPr>
            <a:endParaRPr lang="en-US" sz="45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5491713" y="5499665"/>
            <a:ext cx="2654046" cy="4114800"/>
          </a:xfrm>
          <a:custGeom>
            <a:avLst/>
            <a:gdLst/>
            <a:ahLst/>
            <a:cxnLst/>
            <a:rect l="l" t="t" r="r" b="b"/>
            <a:pathLst>
              <a:path w="2654046" h="4114800">
                <a:moveTo>
                  <a:pt x="0" y="0"/>
                </a:moveTo>
                <a:lnTo>
                  <a:pt x="2654046" y="0"/>
                </a:lnTo>
                <a:lnTo>
                  <a:pt x="26540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508279" y="6260973"/>
            <a:ext cx="3041355" cy="2886522"/>
          </a:xfrm>
          <a:custGeom>
            <a:avLst/>
            <a:gdLst/>
            <a:ahLst/>
            <a:cxnLst/>
            <a:rect l="l" t="t" r="r" b="b"/>
            <a:pathLst>
              <a:path w="3041355" h="2886522">
                <a:moveTo>
                  <a:pt x="0" y="0"/>
                </a:moveTo>
                <a:lnTo>
                  <a:pt x="3041355" y="0"/>
                </a:lnTo>
                <a:lnTo>
                  <a:pt x="3041355" y="2886522"/>
                </a:lnTo>
                <a:lnTo>
                  <a:pt x="0" y="28865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04539" y="220554"/>
            <a:ext cx="17078921" cy="1120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U18 Wahl 2026 </a:t>
            </a:r>
            <a:r>
              <a:rPr lang="en-US" sz="6500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im</a:t>
            </a:r>
            <a:r>
              <a:rPr lang="en-US" sz="65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Landkreis TÖL-WOR</a:t>
            </a:r>
          </a:p>
        </p:txBody>
      </p:sp>
      <p:sp>
        <p:nvSpPr>
          <p:cNvPr id="6" name="Freeform 6"/>
          <p:cNvSpPr/>
          <p:nvPr/>
        </p:nvSpPr>
        <p:spPr>
          <a:xfrm>
            <a:off x="-200165" y="1488498"/>
            <a:ext cx="19041009" cy="142808"/>
          </a:xfrm>
          <a:custGeom>
            <a:avLst/>
            <a:gdLst/>
            <a:ahLst/>
            <a:cxnLst/>
            <a:rect l="l" t="t" r="r" b="b"/>
            <a:pathLst>
              <a:path w="19041009" h="142808">
                <a:moveTo>
                  <a:pt x="0" y="0"/>
                </a:moveTo>
                <a:lnTo>
                  <a:pt x="19041009" y="0"/>
                </a:lnTo>
                <a:lnTo>
                  <a:pt x="19041009" y="142808"/>
                </a:lnTo>
                <a:lnTo>
                  <a:pt x="0" y="1428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0138" y="3070643"/>
            <a:ext cx="2541576" cy="3086100"/>
            <a:chOff x="0" y="0"/>
            <a:chExt cx="669386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9386" cy="812800"/>
            </a:xfrm>
            <a:custGeom>
              <a:avLst/>
              <a:gdLst/>
              <a:ahLst/>
              <a:cxnLst/>
              <a:rect l="l" t="t" r="r" b="b"/>
              <a:pathLst>
                <a:path w="669386" h="812800">
                  <a:moveTo>
                    <a:pt x="0" y="0"/>
                  </a:moveTo>
                  <a:lnTo>
                    <a:pt x="669386" y="0"/>
                  </a:lnTo>
                  <a:lnTo>
                    <a:pt x="66938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E5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669386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</a:pPr>
              <a:r>
                <a:rPr lang="en-US" sz="26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Bürgermeister</a:t>
              </a:r>
            </a:p>
            <a:p>
              <a:pPr algn="ctr">
                <a:lnSpc>
                  <a:spcPts val="3779"/>
                </a:lnSpc>
              </a:pPr>
              <a:endParaRPr lang="en-US" sz="26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  <a:p>
              <a:pPr algn="l">
                <a:lnSpc>
                  <a:spcPts val="3779"/>
                </a:lnSpc>
              </a:pPr>
              <a:r>
                <a:rPr lang="en-US" sz="26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___________</a:t>
              </a:r>
            </a:p>
            <a:p>
              <a:pPr algn="l">
                <a:lnSpc>
                  <a:spcPts val="3779"/>
                </a:lnSpc>
              </a:pPr>
              <a:r>
                <a:rPr lang="en-US" sz="26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___________</a:t>
              </a:r>
            </a:p>
            <a:p>
              <a:pPr algn="ctr">
                <a:lnSpc>
                  <a:spcPts val="3779"/>
                </a:lnSpc>
              </a:pPr>
              <a:endParaRPr lang="en-US" sz="26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  <a:p>
              <a:pPr algn="ctr">
                <a:lnSpc>
                  <a:spcPts val="3779"/>
                </a:lnSpc>
                <a:spcBef>
                  <a:spcPct val="0"/>
                </a:spcBef>
              </a:pPr>
              <a:endParaRPr lang="en-US" sz="26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56133" y="3070643"/>
            <a:ext cx="4308413" cy="5143891"/>
            <a:chOff x="0" y="0"/>
            <a:chExt cx="1134726" cy="13547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34726" cy="1354770"/>
            </a:xfrm>
            <a:custGeom>
              <a:avLst/>
              <a:gdLst/>
              <a:ahLst/>
              <a:cxnLst/>
              <a:rect l="l" t="t" r="r" b="b"/>
              <a:pathLst>
                <a:path w="1134726" h="1354770">
                  <a:moveTo>
                    <a:pt x="0" y="0"/>
                  </a:moveTo>
                  <a:lnTo>
                    <a:pt x="1134726" y="0"/>
                  </a:lnTo>
                  <a:lnTo>
                    <a:pt x="1134726" y="1354770"/>
                  </a:lnTo>
                  <a:lnTo>
                    <a:pt x="0" y="1354770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134726" cy="1411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Gemeinderat/Stadtrat</a:t>
              </a:r>
            </a:p>
            <a:p>
              <a:pPr algn="ctr">
                <a:lnSpc>
                  <a:spcPts val="3919"/>
                </a:lnSpc>
              </a:pPr>
              <a:endParaRPr lang="en-US" sz="27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_____       _____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_____       _____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_____       _____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_____       _____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_____                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_____</a:t>
              </a:r>
            </a:p>
            <a:p>
              <a:pPr algn="ctr">
                <a:lnSpc>
                  <a:spcPts val="3919"/>
                </a:lnSpc>
              </a:pPr>
              <a:endParaRPr lang="en-US" sz="27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endParaRPr lang="en-US" sz="27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568965" y="3070643"/>
            <a:ext cx="2541576" cy="3162691"/>
            <a:chOff x="0" y="0"/>
            <a:chExt cx="669386" cy="8329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9386" cy="832972"/>
            </a:xfrm>
            <a:custGeom>
              <a:avLst/>
              <a:gdLst/>
              <a:ahLst/>
              <a:cxnLst/>
              <a:rect l="l" t="t" r="r" b="b"/>
              <a:pathLst>
                <a:path w="669386" h="832972">
                  <a:moveTo>
                    <a:pt x="0" y="0"/>
                  </a:moveTo>
                  <a:lnTo>
                    <a:pt x="669386" y="0"/>
                  </a:lnTo>
                  <a:lnTo>
                    <a:pt x="669386" y="832972"/>
                  </a:lnTo>
                  <a:lnTo>
                    <a:pt x="0" y="832972"/>
                  </a:lnTo>
                  <a:close/>
                </a:path>
              </a:pathLst>
            </a:custGeom>
            <a:solidFill>
              <a:srgbClr val="38B6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669386" cy="8901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Landrat</a:t>
              </a:r>
            </a:p>
            <a:p>
              <a:pPr algn="ctr">
                <a:lnSpc>
                  <a:spcPts val="3919"/>
                </a:lnSpc>
              </a:pPr>
              <a:endParaRPr lang="en-US" sz="27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__________</a:t>
              </a:r>
            </a:p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endParaRPr lang="en-US" sz="27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596316" y="3070643"/>
            <a:ext cx="6324623" cy="7125091"/>
            <a:chOff x="0" y="0"/>
            <a:chExt cx="1665744" cy="187656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65744" cy="1876567"/>
            </a:xfrm>
            <a:custGeom>
              <a:avLst/>
              <a:gdLst/>
              <a:ahLst/>
              <a:cxnLst/>
              <a:rect l="l" t="t" r="r" b="b"/>
              <a:pathLst>
                <a:path w="1665744" h="1876567">
                  <a:moveTo>
                    <a:pt x="0" y="0"/>
                  </a:moveTo>
                  <a:lnTo>
                    <a:pt x="1665744" y="0"/>
                  </a:lnTo>
                  <a:lnTo>
                    <a:pt x="1665744" y="1876567"/>
                  </a:lnTo>
                  <a:lnTo>
                    <a:pt x="0" y="1876567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1665744" cy="1933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Kreistag</a:t>
              </a:r>
            </a:p>
            <a:p>
              <a:pPr algn="ctr">
                <a:lnSpc>
                  <a:spcPts val="3919"/>
                </a:lnSpc>
              </a:pPr>
              <a:endParaRPr lang="en-US" sz="27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        _____         _____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        _____         _____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        _____         _____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        _____         _____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        _____         _____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        _____         _____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        _____         _____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        _____                   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                                     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                                     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</a:t>
              </a:r>
            </a:p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endParaRPr lang="en-US" sz="27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8700" y="4147194"/>
            <a:ext cx="378197" cy="378197"/>
            <a:chOff x="0" y="0"/>
            <a:chExt cx="99608" cy="9960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DE5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4651989"/>
            <a:ext cx="378197" cy="378197"/>
            <a:chOff x="0" y="0"/>
            <a:chExt cx="99608" cy="9960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DE5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962587" y="4235496"/>
            <a:ext cx="378197" cy="378197"/>
            <a:chOff x="0" y="0"/>
            <a:chExt cx="99608" cy="9960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962587" y="4695281"/>
            <a:ext cx="378197" cy="378197"/>
            <a:chOff x="0" y="0"/>
            <a:chExt cx="99608" cy="9960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962587" y="5202066"/>
            <a:ext cx="378197" cy="378197"/>
            <a:chOff x="0" y="0"/>
            <a:chExt cx="99608" cy="9960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962587" y="5706011"/>
            <a:ext cx="378197" cy="378197"/>
            <a:chOff x="0" y="0"/>
            <a:chExt cx="99608" cy="9960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962587" y="6217559"/>
            <a:ext cx="378197" cy="378197"/>
            <a:chOff x="0" y="0"/>
            <a:chExt cx="99608" cy="9960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3962587" y="6688167"/>
            <a:ext cx="378197" cy="378197"/>
            <a:chOff x="0" y="0"/>
            <a:chExt cx="99608" cy="99608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331379" y="4235496"/>
            <a:ext cx="378197" cy="378197"/>
            <a:chOff x="0" y="0"/>
            <a:chExt cx="99608" cy="99608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5331379" y="4695281"/>
            <a:ext cx="378197" cy="378197"/>
            <a:chOff x="0" y="0"/>
            <a:chExt cx="99608" cy="99608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5331379" y="5202066"/>
            <a:ext cx="378197" cy="378197"/>
            <a:chOff x="0" y="0"/>
            <a:chExt cx="99608" cy="99608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5331379" y="5713613"/>
            <a:ext cx="378197" cy="378197"/>
            <a:chOff x="0" y="0"/>
            <a:chExt cx="99608" cy="99608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6744322" y="4235496"/>
            <a:ext cx="378197" cy="378197"/>
            <a:chOff x="0" y="0"/>
            <a:chExt cx="99608" cy="99608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6744322" y="4695281"/>
            <a:ext cx="378197" cy="378197"/>
            <a:chOff x="0" y="0"/>
            <a:chExt cx="99608" cy="99608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6744322" y="5202066"/>
            <a:ext cx="378197" cy="378197"/>
            <a:chOff x="0" y="0"/>
            <a:chExt cx="99608" cy="99608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6744322" y="5713613"/>
            <a:ext cx="378197" cy="378197"/>
            <a:chOff x="0" y="0"/>
            <a:chExt cx="99608" cy="99608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6744322" y="6254991"/>
            <a:ext cx="378197" cy="378197"/>
            <a:chOff x="0" y="0"/>
            <a:chExt cx="99608" cy="99608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8765803" y="4235496"/>
            <a:ext cx="378197" cy="378197"/>
            <a:chOff x="0" y="0"/>
            <a:chExt cx="99608" cy="99608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38B6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8765803" y="4695281"/>
            <a:ext cx="378197" cy="378197"/>
            <a:chOff x="0" y="0"/>
            <a:chExt cx="99608" cy="99608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38B6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0" name="TextBox 70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8765803" y="5202066"/>
            <a:ext cx="378197" cy="378197"/>
            <a:chOff x="0" y="0"/>
            <a:chExt cx="99608" cy="99608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38B6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3" name="TextBox 73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1811561" y="4235496"/>
            <a:ext cx="378197" cy="378197"/>
            <a:chOff x="0" y="0"/>
            <a:chExt cx="99608" cy="99608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6" name="TextBox 76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1811561" y="4695281"/>
            <a:ext cx="378197" cy="378197"/>
            <a:chOff x="0" y="0"/>
            <a:chExt cx="99608" cy="99608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9" name="TextBox 79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1811561" y="5202066"/>
            <a:ext cx="378197" cy="378197"/>
            <a:chOff x="0" y="0"/>
            <a:chExt cx="99608" cy="99608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2" name="TextBox 82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11811561" y="5704088"/>
            <a:ext cx="378197" cy="378197"/>
            <a:chOff x="0" y="0"/>
            <a:chExt cx="99608" cy="99608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5" name="TextBox 85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11811561" y="6168010"/>
            <a:ext cx="378197" cy="378197"/>
            <a:chOff x="0" y="0"/>
            <a:chExt cx="99608" cy="99608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8" name="TextBox 88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11811561" y="6670033"/>
            <a:ext cx="378197" cy="378197"/>
            <a:chOff x="0" y="0"/>
            <a:chExt cx="99608" cy="99608"/>
          </a:xfrm>
        </p:grpSpPr>
        <p:sp>
          <p:nvSpPr>
            <p:cNvPr id="90" name="Freeform 90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1" name="TextBox 91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2" name="Group 92"/>
          <p:cNvGrpSpPr/>
          <p:nvPr/>
        </p:nvGrpSpPr>
        <p:grpSpPr>
          <a:xfrm>
            <a:off x="11811561" y="7172055"/>
            <a:ext cx="378197" cy="378197"/>
            <a:chOff x="0" y="0"/>
            <a:chExt cx="99608" cy="99608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4" name="TextBox 94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5" name="Group 95"/>
          <p:cNvGrpSpPr/>
          <p:nvPr/>
        </p:nvGrpSpPr>
        <p:grpSpPr>
          <a:xfrm>
            <a:off x="11811561" y="7674078"/>
            <a:ext cx="378197" cy="378197"/>
            <a:chOff x="0" y="0"/>
            <a:chExt cx="99608" cy="99608"/>
          </a:xfrm>
        </p:grpSpPr>
        <p:sp>
          <p:nvSpPr>
            <p:cNvPr id="96" name="Freeform 96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7" name="TextBox 97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8" name="Group 98"/>
          <p:cNvGrpSpPr/>
          <p:nvPr/>
        </p:nvGrpSpPr>
        <p:grpSpPr>
          <a:xfrm>
            <a:off x="11811561" y="8176100"/>
            <a:ext cx="378197" cy="378197"/>
            <a:chOff x="0" y="0"/>
            <a:chExt cx="99608" cy="99608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0" name="TextBox 100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1" name="Group 101"/>
          <p:cNvGrpSpPr/>
          <p:nvPr/>
        </p:nvGrpSpPr>
        <p:grpSpPr>
          <a:xfrm>
            <a:off x="11811561" y="8678123"/>
            <a:ext cx="378197" cy="378197"/>
            <a:chOff x="0" y="0"/>
            <a:chExt cx="99608" cy="99608"/>
          </a:xfrm>
        </p:grpSpPr>
        <p:sp>
          <p:nvSpPr>
            <p:cNvPr id="102" name="Freeform 102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3" name="TextBox 103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4" name="Group 104"/>
          <p:cNvGrpSpPr/>
          <p:nvPr/>
        </p:nvGrpSpPr>
        <p:grpSpPr>
          <a:xfrm>
            <a:off x="11811561" y="9180145"/>
            <a:ext cx="378197" cy="378197"/>
            <a:chOff x="0" y="0"/>
            <a:chExt cx="99608" cy="99608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6" name="TextBox 106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7" name="Group 107"/>
          <p:cNvGrpSpPr/>
          <p:nvPr/>
        </p:nvGrpSpPr>
        <p:grpSpPr>
          <a:xfrm>
            <a:off x="13227983" y="4235496"/>
            <a:ext cx="378197" cy="378197"/>
            <a:chOff x="0" y="0"/>
            <a:chExt cx="99608" cy="99608"/>
          </a:xfrm>
        </p:grpSpPr>
        <p:sp>
          <p:nvSpPr>
            <p:cNvPr id="108" name="Freeform 108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9" name="TextBox 109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0" name="Group 110"/>
          <p:cNvGrpSpPr/>
          <p:nvPr/>
        </p:nvGrpSpPr>
        <p:grpSpPr>
          <a:xfrm>
            <a:off x="13227983" y="4695281"/>
            <a:ext cx="378197" cy="378197"/>
            <a:chOff x="0" y="0"/>
            <a:chExt cx="99608" cy="99608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12" name="TextBox 112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3" name="Group 113"/>
          <p:cNvGrpSpPr/>
          <p:nvPr/>
        </p:nvGrpSpPr>
        <p:grpSpPr>
          <a:xfrm>
            <a:off x="13227983" y="5202066"/>
            <a:ext cx="378197" cy="378197"/>
            <a:chOff x="0" y="0"/>
            <a:chExt cx="99608" cy="99608"/>
          </a:xfrm>
        </p:grpSpPr>
        <p:sp>
          <p:nvSpPr>
            <p:cNvPr id="114" name="Freeform 114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15" name="TextBox 115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6" name="Group 116"/>
          <p:cNvGrpSpPr/>
          <p:nvPr/>
        </p:nvGrpSpPr>
        <p:grpSpPr>
          <a:xfrm>
            <a:off x="13227983" y="5704088"/>
            <a:ext cx="378197" cy="378197"/>
            <a:chOff x="0" y="0"/>
            <a:chExt cx="99608" cy="99608"/>
          </a:xfrm>
        </p:grpSpPr>
        <p:sp>
          <p:nvSpPr>
            <p:cNvPr id="117" name="Freeform 117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18" name="TextBox 118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9" name="Group 119"/>
          <p:cNvGrpSpPr/>
          <p:nvPr/>
        </p:nvGrpSpPr>
        <p:grpSpPr>
          <a:xfrm>
            <a:off x="13227983" y="6168010"/>
            <a:ext cx="378197" cy="378197"/>
            <a:chOff x="0" y="0"/>
            <a:chExt cx="99608" cy="99608"/>
          </a:xfrm>
        </p:grpSpPr>
        <p:sp>
          <p:nvSpPr>
            <p:cNvPr id="120" name="Freeform 120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1" name="TextBox 121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2" name="Group 122"/>
          <p:cNvGrpSpPr/>
          <p:nvPr/>
        </p:nvGrpSpPr>
        <p:grpSpPr>
          <a:xfrm>
            <a:off x="13227983" y="6688167"/>
            <a:ext cx="378197" cy="378197"/>
            <a:chOff x="0" y="0"/>
            <a:chExt cx="99608" cy="99608"/>
          </a:xfrm>
        </p:grpSpPr>
        <p:sp>
          <p:nvSpPr>
            <p:cNvPr id="123" name="Freeform 123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4" name="TextBox 124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5" name="Group 125"/>
          <p:cNvGrpSpPr/>
          <p:nvPr/>
        </p:nvGrpSpPr>
        <p:grpSpPr>
          <a:xfrm>
            <a:off x="13227983" y="7172055"/>
            <a:ext cx="378197" cy="378197"/>
            <a:chOff x="0" y="0"/>
            <a:chExt cx="99608" cy="99608"/>
          </a:xfrm>
        </p:grpSpPr>
        <p:sp>
          <p:nvSpPr>
            <p:cNvPr id="126" name="Freeform 126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7" name="TextBox 127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8" name="Group 128"/>
          <p:cNvGrpSpPr/>
          <p:nvPr/>
        </p:nvGrpSpPr>
        <p:grpSpPr>
          <a:xfrm>
            <a:off x="13227983" y="7693128"/>
            <a:ext cx="378197" cy="378197"/>
            <a:chOff x="0" y="0"/>
            <a:chExt cx="99608" cy="99608"/>
          </a:xfrm>
        </p:grpSpPr>
        <p:sp>
          <p:nvSpPr>
            <p:cNvPr id="129" name="Freeform 129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0" name="TextBox 130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1" name="Group 131"/>
          <p:cNvGrpSpPr/>
          <p:nvPr/>
        </p:nvGrpSpPr>
        <p:grpSpPr>
          <a:xfrm>
            <a:off x="14758627" y="4235496"/>
            <a:ext cx="378197" cy="378197"/>
            <a:chOff x="0" y="0"/>
            <a:chExt cx="99608" cy="99608"/>
          </a:xfrm>
        </p:grpSpPr>
        <p:sp>
          <p:nvSpPr>
            <p:cNvPr id="132" name="Freeform 132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3" name="TextBox 133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4" name="Group 134"/>
          <p:cNvGrpSpPr/>
          <p:nvPr/>
        </p:nvGrpSpPr>
        <p:grpSpPr>
          <a:xfrm>
            <a:off x="14758627" y="4695281"/>
            <a:ext cx="378197" cy="378197"/>
            <a:chOff x="0" y="0"/>
            <a:chExt cx="99608" cy="99608"/>
          </a:xfrm>
        </p:grpSpPr>
        <p:sp>
          <p:nvSpPr>
            <p:cNvPr id="135" name="Freeform 135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6" name="TextBox 136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7" name="Group 137"/>
          <p:cNvGrpSpPr/>
          <p:nvPr/>
        </p:nvGrpSpPr>
        <p:grpSpPr>
          <a:xfrm>
            <a:off x="14758627" y="5202066"/>
            <a:ext cx="378197" cy="378197"/>
            <a:chOff x="0" y="0"/>
            <a:chExt cx="99608" cy="99608"/>
          </a:xfrm>
        </p:grpSpPr>
        <p:sp>
          <p:nvSpPr>
            <p:cNvPr id="138" name="Freeform 138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9" name="TextBox 139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0" name="Group 140"/>
          <p:cNvGrpSpPr/>
          <p:nvPr/>
        </p:nvGrpSpPr>
        <p:grpSpPr>
          <a:xfrm>
            <a:off x="14758627" y="5704088"/>
            <a:ext cx="378197" cy="378197"/>
            <a:chOff x="0" y="0"/>
            <a:chExt cx="99608" cy="99608"/>
          </a:xfrm>
        </p:grpSpPr>
        <p:sp>
          <p:nvSpPr>
            <p:cNvPr id="141" name="Freeform 141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42" name="TextBox 142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3" name="Group 143"/>
          <p:cNvGrpSpPr/>
          <p:nvPr/>
        </p:nvGrpSpPr>
        <p:grpSpPr>
          <a:xfrm>
            <a:off x="14758627" y="6168010"/>
            <a:ext cx="378197" cy="378197"/>
            <a:chOff x="0" y="0"/>
            <a:chExt cx="99608" cy="99608"/>
          </a:xfrm>
        </p:grpSpPr>
        <p:sp>
          <p:nvSpPr>
            <p:cNvPr id="144" name="Freeform 144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45" name="TextBox 145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6" name="Group 146"/>
          <p:cNvGrpSpPr/>
          <p:nvPr/>
        </p:nvGrpSpPr>
        <p:grpSpPr>
          <a:xfrm>
            <a:off x="14758627" y="6670033"/>
            <a:ext cx="378197" cy="378197"/>
            <a:chOff x="0" y="0"/>
            <a:chExt cx="99608" cy="99608"/>
          </a:xfrm>
        </p:grpSpPr>
        <p:sp>
          <p:nvSpPr>
            <p:cNvPr id="147" name="Freeform 147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48" name="TextBox 148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9" name="Group 149"/>
          <p:cNvGrpSpPr/>
          <p:nvPr/>
        </p:nvGrpSpPr>
        <p:grpSpPr>
          <a:xfrm>
            <a:off x="14758627" y="7172055"/>
            <a:ext cx="378197" cy="378197"/>
            <a:chOff x="0" y="0"/>
            <a:chExt cx="99608" cy="99608"/>
          </a:xfrm>
        </p:grpSpPr>
        <p:sp>
          <p:nvSpPr>
            <p:cNvPr id="150" name="Freeform 150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1" name="TextBox 151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2" name="Group 152"/>
          <p:cNvGrpSpPr/>
          <p:nvPr/>
        </p:nvGrpSpPr>
        <p:grpSpPr>
          <a:xfrm>
            <a:off x="16289350" y="4235496"/>
            <a:ext cx="378197" cy="378197"/>
            <a:chOff x="0" y="0"/>
            <a:chExt cx="99608" cy="99608"/>
          </a:xfrm>
        </p:grpSpPr>
        <p:sp>
          <p:nvSpPr>
            <p:cNvPr id="153" name="Freeform 153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4" name="TextBox 154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5" name="Group 155"/>
          <p:cNvGrpSpPr/>
          <p:nvPr/>
        </p:nvGrpSpPr>
        <p:grpSpPr>
          <a:xfrm>
            <a:off x="16289350" y="4695281"/>
            <a:ext cx="378197" cy="378197"/>
            <a:chOff x="0" y="0"/>
            <a:chExt cx="99608" cy="99608"/>
          </a:xfrm>
        </p:grpSpPr>
        <p:sp>
          <p:nvSpPr>
            <p:cNvPr id="156" name="Freeform 156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7" name="TextBox 157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8" name="Group 158"/>
          <p:cNvGrpSpPr/>
          <p:nvPr/>
        </p:nvGrpSpPr>
        <p:grpSpPr>
          <a:xfrm>
            <a:off x="16289350" y="5202066"/>
            <a:ext cx="378197" cy="378197"/>
            <a:chOff x="0" y="0"/>
            <a:chExt cx="99608" cy="99608"/>
          </a:xfrm>
        </p:grpSpPr>
        <p:sp>
          <p:nvSpPr>
            <p:cNvPr id="159" name="Freeform 159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0" name="TextBox 160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1" name="Group 161"/>
          <p:cNvGrpSpPr/>
          <p:nvPr/>
        </p:nvGrpSpPr>
        <p:grpSpPr>
          <a:xfrm>
            <a:off x="16289350" y="5704088"/>
            <a:ext cx="378197" cy="378197"/>
            <a:chOff x="0" y="0"/>
            <a:chExt cx="99608" cy="99608"/>
          </a:xfrm>
        </p:grpSpPr>
        <p:sp>
          <p:nvSpPr>
            <p:cNvPr id="162" name="Freeform 162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3" name="TextBox 163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4" name="Group 164"/>
          <p:cNvGrpSpPr/>
          <p:nvPr/>
        </p:nvGrpSpPr>
        <p:grpSpPr>
          <a:xfrm>
            <a:off x="16289350" y="6168010"/>
            <a:ext cx="378197" cy="378197"/>
            <a:chOff x="0" y="0"/>
            <a:chExt cx="99608" cy="99608"/>
          </a:xfrm>
        </p:grpSpPr>
        <p:sp>
          <p:nvSpPr>
            <p:cNvPr id="165" name="Freeform 165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6" name="TextBox 166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7" name="Group 167"/>
          <p:cNvGrpSpPr/>
          <p:nvPr/>
        </p:nvGrpSpPr>
        <p:grpSpPr>
          <a:xfrm>
            <a:off x="16289350" y="6688167"/>
            <a:ext cx="378197" cy="378197"/>
            <a:chOff x="0" y="0"/>
            <a:chExt cx="99608" cy="99608"/>
          </a:xfrm>
        </p:grpSpPr>
        <p:sp>
          <p:nvSpPr>
            <p:cNvPr id="168" name="Freeform 168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9" name="TextBox 169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0" name="Group 170"/>
          <p:cNvGrpSpPr/>
          <p:nvPr/>
        </p:nvGrpSpPr>
        <p:grpSpPr>
          <a:xfrm>
            <a:off x="16289350" y="7182066"/>
            <a:ext cx="378197" cy="378197"/>
            <a:chOff x="0" y="0"/>
            <a:chExt cx="99608" cy="99608"/>
          </a:xfrm>
        </p:grpSpPr>
        <p:sp>
          <p:nvSpPr>
            <p:cNvPr id="171" name="Freeform 171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2" name="TextBox 172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3" name="Group 173"/>
          <p:cNvGrpSpPr/>
          <p:nvPr/>
        </p:nvGrpSpPr>
        <p:grpSpPr>
          <a:xfrm>
            <a:off x="16289350" y="7693128"/>
            <a:ext cx="378197" cy="378197"/>
            <a:chOff x="0" y="0"/>
            <a:chExt cx="99608" cy="99608"/>
          </a:xfrm>
        </p:grpSpPr>
        <p:sp>
          <p:nvSpPr>
            <p:cNvPr id="174" name="Freeform 174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5" name="TextBox 175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6" name="Group 176"/>
          <p:cNvGrpSpPr/>
          <p:nvPr/>
        </p:nvGrpSpPr>
        <p:grpSpPr>
          <a:xfrm>
            <a:off x="16289350" y="8176100"/>
            <a:ext cx="378197" cy="378197"/>
            <a:chOff x="0" y="0"/>
            <a:chExt cx="99608" cy="99608"/>
          </a:xfrm>
        </p:grpSpPr>
        <p:sp>
          <p:nvSpPr>
            <p:cNvPr id="177" name="Freeform 177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8" name="TextBox 178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9" name="Group 179"/>
          <p:cNvGrpSpPr/>
          <p:nvPr/>
        </p:nvGrpSpPr>
        <p:grpSpPr>
          <a:xfrm>
            <a:off x="16289350" y="8659073"/>
            <a:ext cx="378197" cy="378197"/>
            <a:chOff x="0" y="0"/>
            <a:chExt cx="99608" cy="99608"/>
          </a:xfrm>
        </p:grpSpPr>
        <p:sp>
          <p:nvSpPr>
            <p:cNvPr id="180" name="Freeform 180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81" name="TextBox 181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2" name="Freeform 182"/>
          <p:cNvSpPr/>
          <p:nvPr/>
        </p:nvSpPr>
        <p:spPr>
          <a:xfrm>
            <a:off x="3921336" y="3390943"/>
            <a:ext cx="4178007" cy="4000442"/>
          </a:xfrm>
          <a:custGeom>
            <a:avLst/>
            <a:gdLst/>
            <a:ahLst/>
            <a:cxnLst/>
            <a:rect l="l" t="t" r="r" b="b"/>
            <a:pathLst>
              <a:path w="4178007" h="4000442">
                <a:moveTo>
                  <a:pt x="0" y="0"/>
                </a:moveTo>
                <a:lnTo>
                  <a:pt x="4178007" y="0"/>
                </a:lnTo>
                <a:lnTo>
                  <a:pt x="4178007" y="4000442"/>
                </a:lnTo>
                <a:lnTo>
                  <a:pt x="0" y="40004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83" name="Freeform 183"/>
          <p:cNvSpPr/>
          <p:nvPr/>
        </p:nvSpPr>
        <p:spPr>
          <a:xfrm>
            <a:off x="11700984" y="3516396"/>
            <a:ext cx="6115288" cy="5855388"/>
          </a:xfrm>
          <a:custGeom>
            <a:avLst/>
            <a:gdLst/>
            <a:ahLst/>
            <a:cxnLst/>
            <a:rect l="l" t="t" r="r" b="b"/>
            <a:pathLst>
              <a:path w="6115288" h="5855388">
                <a:moveTo>
                  <a:pt x="0" y="0"/>
                </a:moveTo>
                <a:lnTo>
                  <a:pt x="6115287" y="0"/>
                </a:lnTo>
                <a:lnTo>
                  <a:pt x="6115287" y="5855388"/>
                </a:lnTo>
                <a:lnTo>
                  <a:pt x="0" y="58553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84" name="Freeform 184"/>
          <p:cNvSpPr/>
          <p:nvPr/>
        </p:nvSpPr>
        <p:spPr>
          <a:xfrm>
            <a:off x="105365" y="2431408"/>
            <a:ext cx="4151122" cy="4114800"/>
          </a:xfrm>
          <a:custGeom>
            <a:avLst/>
            <a:gdLst/>
            <a:ahLst/>
            <a:cxnLst/>
            <a:rect l="l" t="t" r="r" b="b"/>
            <a:pathLst>
              <a:path w="4151122" h="4114800">
                <a:moveTo>
                  <a:pt x="0" y="0"/>
                </a:moveTo>
                <a:lnTo>
                  <a:pt x="4151122" y="0"/>
                </a:lnTo>
                <a:lnTo>
                  <a:pt x="41511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5" name="TextBox 185"/>
          <p:cNvSpPr txBox="1"/>
          <p:nvPr/>
        </p:nvSpPr>
        <p:spPr>
          <a:xfrm>
            <a:off x="604539" y="230224"/>
            <a:ext cx="17078921" cy="1120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U18 Wahl 2026 </a:t>
            </a:r>
            <a:r>
              <a:rPr lang="en-US" sz="6500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im</a:t>
            </a:r>
            <a:r>
              <a:rPr lang="en-US" sz="65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Landkreis TÖL-WOR</a:t>
            </a:r>
          </a:p>
        </p:txBody>
      </p:sp>
      <p:sp>
        <p:nvSpPr>
          <p:cNvPr id="186" name="Freeform 186"/>
          <p:cNvSpPr/>
          <p:nvPr/>
        </p:nvSpPr>
        <p:spPr>
          <a:xfrm>
            <a:off x="7849537" y="2467992"/>
            <a:ext cx="4151122" cy="4114800"/>
          </a:xfrm>
          <a:custGeom>
            <a:avLst/>
            <a:gdLst/>
            <a:ahLst/>
            <a:cxnLst/>
            <a:rect l="l" t="t" r="r" b="b"/>
            <a:pathLst>
              <a:path w="4151122" h="4114800">
                <a:moveTo>
                  <a:pt x="0" y="0"/>
                </a:moveTo>
                <a:lnTo>
                  <a:pt x="4151122" y="0"/>
                </a:lnTo>
                <a:lnTo>
                  <a:pt x="41511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7" name="Freeform 187"/>
          <p:cNvSpPr/>
          <p:nvPr/>
        </p:nvSpPr>
        <p:spPr>
          <a:xfrm>
            <a:off x="-170731" y="1442167"/>
            <a:ext cx="19041009" cy="142808"/>
          </a:xfrm>
          <a:custGeom>
            <a:avLst/>
            <a:gdLst/>
            <a:ahLst/>
            <a:cxnLst/>
            <a:rect l="l" t="t" r="r" b="b"/>
            <a:pathLst>
              <a:path w="19041009" h="142808">
                <a:moveTo>
                  <a:pt x="0" y="0"/>
                </a:moveTo>
                <a:lnTo>
                  <a:pt x="19041009" y="0"/>
                </a:lnTo>
                <a:lnTo>
                  <a:pt x="19041009" y="142808"/>
                </a:lnTo>
                <a:lnTo>
                  <a:pt x="0" y="1428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0731" y="1442167"/>
            <a:ext cx="19041009" cy="142808"/>
          </a:xfrm>
          <a:custGeom>
            <a:avLst/>
            <a:gdLst/>
            <a:ahLst/>
            <a:cxnLst/>
            <a:rect l="l" t="t" r="r" b="b"/>
            <a:pathLst>
              <a:path w="19041009" h="142808">
                <a:moveTo>
                  <a:pt x="0" y="0"/>
                </a:moveTo>
                <a:lnTo>
                  <a:pt x="19041009" y="0"/>
                </a:lnTo>
                <a:lnTo>
                  <a:pt x="19041009" y="142808"/>
                </a:lnTo>
                <a:lnTo>
                  <a:pt x="0" y="1428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2469849"/>
            <a:ext cx="14226146" cy="695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Good to know:</a:t>
            </a:r>
          </a:p>
          <a:p>
            <a:pPr algn="ctr">
              <a:lnSpc>
                <a:spcPts val="4899"/>
              </a:lnSpc>
            </a:pPr>
            <a:endParaRPr lang="en-US" sz="4499" u="sng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dein*e Sitznachbar*in bekommt vielleicht einen anderen Bürgermeister-Stimmzettel als du - das ist dann der Fall, </a:t>
            </a:r>
          </a:p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wenn ihr in unterschiedlichen Kommunen wohnt.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wenn du zwar in eine Schule des Landkreises TÖL-WOR gehst, aber nicht in unserem Landkreis wohnst, kannst du leider nicht an dieser U18-Wahl teilnehmen.</a:t>
            </a:r>
          </a:p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→ Frag einfach mal bei einem Jugendzentrum in deinem</a:t>
            </a:r>
          </a:p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Landkreis nach, wie du dort deine Stimme abgeben kannst.</a:t>
            </a:r>
          </a:p>
          <a:p>
            <a:pPr algn="l">
              <a:lnSpc>
                <a:spcPts val="4899"/>
              </a:lnSpc>
            </a:pPr>
            <a:endParaRPr lang="en-US" sz="34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410592" y="1856612"/>
            <a:ext cx="2069644" cy="2085284"/>
          </a:xfrm>
          <a:custGeom>
            <a:avLst/>
            <a:gdLst/>
            <a:ahLst/>
            <a:cxnLst/>
            <a:rect l="l" t="t" r="r" b="b"/>
            <a:pathLst>
              <a:path w="2069644" h="2085284">
                <a:moveTo>
                  <a:pt x="0" y="0"/>
                </a:moveTo>
                <a:lnTo>
                  <a:pt x="2069644" y="0"/>
                </a:lnTo>
                <a:lnTo>
                  <a:pt x="2069644" y="2085284"/>
                </a:lnTo>
                <a:lnTo>
                  <a:pt x="0" y="20852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19335" y="293400"/>
            <a:ext cx="17049329" cy="1120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U18 Wahl 2026 </a:t>
            </a:r>
            <a:r>
              <a:rPr lang="en-US" sz="6500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im</a:t>
            </a:r>
            <a:r>
              <a:rPr lang="en-US" sz="65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Landkreis TÖL-WOR</a:t>
            </a:r>
          </a:p>
        </p:txBody>
      </p:sp>
      <p:sp>
        <p:nvSpPr>
          <p:cNvPr id="6" name="Freeform 6"/>
          <p:cNvSpPr/>
          <p:nvPr/>
        </p:nvSpPr>
        <p:spPr>
          <a:xfrm>
            <a:off x="15121970" y="2024749"/>
            <a:ext cx="2337950" cy="3569390"/>
          </a:xfrm>
          <a:custGeom>
            <a:avLst/>
            <a:gdLst/>
            <a:ahLst/>
            <a:cxnLst/>
            <a:rect l="l" t="t" r="r" b="b"/>
            <a:pathLst>
              <a:path w="2337950" h="3569390">
                <a:moveTo>
                  <a:pt x="0" y="0"/>
                </a:moveTo>
                <a:lnTo>
                  <a:pt x="2337950" y="0"/>
                </a:lnTo>
                <a:lnTo>
                  <a:pt x="2337950" y="3569390"/>
                </a:lnTo>
                <a:lnTo>
                  <a:pt x="0" y="35693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61094" y="2752985"/>
            <a:ext cx="16198206" cy="531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Und so geht´s:</a:t>
            </a:r>
          </a:p>
          <a:p>
            <a:pPr algn="ctr">
              <a:lnSpc>
                <a:spcPts val="6299"/>
              </a:lnSpc>
              <a:spcBef>
                <a:spcPct val="0"/>
              </a:spcBef>
            </a:pPr>
            <a:endParaRPr lang="en-US" sz="4500" u="sng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647703" lvl="1" indent="-323852" algn="l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du bekommst insgesamt zwei Stimmzettel</a:t>
            </a:r>
          </a:p>
          <a:p>
            <a:pPr marL="647703" lvl="1" indent="-323852" algn="l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es darf nur ein Kreuz pro Stimmzettel gemacht werden</a:t>
            </a:r>
          </a:p>
          <a:p>
            <a:pPr marL="647703" lvl="1" indent="-323852" algn="l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es stehen normalerweise mehrere Bewerber auf den Stimmzetteln</a:t>
            </a:r>
          </a:p>
          <a:p>
            <a:pPr marL="647703" lvl="1" indent="-323852" algn="l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wenn nur ein Bewerber draufsteht, kannst du diesen wählen oder einen Alternativvorschlag drauf schreiben (Name, Vorname, Beruf, Familienstand)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→ Aufstellen lassen darf sich: jeder deutscher Staatsbürger, der min. 18 Jahre alt ist und seit min. 3 Monaten in der Wahlgemeinde wohnt</a:t>
            </a:r>
          </a:p>
        </p:txBody>
      </p:sp>
      <p:sp>
        <p:nvSpPr>
          <p:cNvPr id="3" name="Freeform 3"/>
          <p:cNvSpPr/>
          <p:nvPr/>
        </p:nvSpPr>
        <p:spPr>
          <a:xfrm>
            <a:off x="14709348" y="2106798"/>
            <a:ext cx="2130558" cy="2077294"/>
          </a:xfrm>
          <a:custGeom>
            <a:avLst/>
            <a:gdLst/>
            <a:ahLst/>
            <a:cxnLst/>
            <a:rect l="l" t="t" r="r" b="b"/>
            <a:pathLst>
              <a:path w="2130558" h="2077294">
                <a:moveTo>
                  <a:pt x="0" y="0"/>
                </a:moveTo>
                <a:lnTo>
                  <a:pt x="2130557" y="0"/>
                </a:lnTo>
                <a:lnTo>
                  <a:pt x="2130557" y="2077294"/>
                </a:lnTo>
                <a:lnTo>
                  <a:pt x="0" y="20772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949692" y="8466543"/>
            <a:ext cx="2421009" cy="1583514"/>
          </a:xfrm>
          <a:custGeom>
            <a:avLst/>
            <a:gdLst/>
            <a:ahLst/>
            <a:cxnLst/>
            <a:rect l="l" t="t" r="r" b="b"/>
            <a:pathLst>
              <a:path w="2421009" h="1583514">
                <a:moveTo>
                  <a:pt x="0" y="0"/>
                </a:moveTo>
                <a:lnTo>
                  <a:pt x="2421010" y="0"/>
                </a:lnTo>
                <a:lnTo>
                  <a:pt x="2421010" y="1583514"/>
                </a:lnTo>
                <a:lnTo>
                  <a:pt x="0" y="15835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70731" y="1447212"/>
            <a:ext cx="19041009" cy="142808"/>
          </a:xfrm>
          <a:custGeom>
            <a:avLst/>
            <a:gdLst/>
            <a:ahLst/>
            <a:cxnLst/>
            <a:rect l="l" t="t" r="r" b="b"/>
            <a:pathLst>
              <a:path w="19041009" h="142808">
                <a:moveTo>
                  <a:pt x="0" y="0"/>
                </a:moveTo>
                <a:lnTo>
                  <a:pt x="19041009" y="0"/>
                </a:lnTo>
                <a:lnTo>
                  <a:pt x="19041009" y="142807"/>
                </a:lnTo>
                <a:lnTo>
                  <a:pt x="0" y="1428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72641" y="236943"/>
            <a:ext cx="16942718" cy="1120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U18 Wahl 2026 </a:t>
            </a:r>
            <a:r>
              <a:rPr lang="en-US" sz="6500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im</a:t>
            </a:r>
            <a:r>
              <a:rPr lang="en-US" sz="65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Landkreis TÖL-WOR</a:t>
            </a:r>
          </a:p>
        </p:txBody>
      </p:sp>
      <p:sp>
        <p:nvSpPr>
          <p:cNvPr id="7" name="Freeform 7"/>
          <p:cNvSpPr/>
          <p:nvPr/>
        </p:nvSpPr>
        <p:spPr>
          <a:xfrm>
            <a:off x="1198828" y="1915479"/>
            <a:ext cx="1932195" cy="2052797"/>
          </a:xfrm>
          <a:custGeom>
            <a:avLst/>
            <a:gdLst/>
            <a:ahLst/>
            <a:cxnLst/>
            <a:rect l="l" t="t" r="r" b="b"/>
            <a:pathLst>
              <a:path w="1932195" h="2052797">
                <a:moveTo>
                  <a:pt x="0" y="0"/>
                </a:moveTo>
                <a:lnTo>
                  <a:pt x="1932194" y="0"/>
                </a:lnTo>
                <a:lnTo>
                  <a:pt x="1932194" y="2052797"/>
                </a:lnTo>
                <a:lnTo>
                  <a:pt x="0" y="20527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17340" y="3699936"/>
            <a:ext cx="13453321" cy="467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Stimmzettel sind ungültig, wenn:</a:t>
            </a:r>
          </a:p>
          <a:p>
            <a:pPr algn="ctr">
              <a:lnSpc>
                <a:spcPts val="6299"/>
              </a:lnSpc>
            </a:pPr>
            <a:endParaRPr lang="en-US" sz="4500" u="sng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er leer abgegeben wird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zu viele Stimmen abgegeben werden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nicht klar erkennbar ist, wer gewählt wurde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noch etwas anderes aufgeschrieben oder gemalt wurde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nur Namen durchgestrichen sind</a:t>
            </a:r>
          </a:p>
        </p:txBody>
      </p:sp>
      <p:sp>
        <p:nvSpPr>
          <p:cNvPr id="3" name="Freeform 3"/>
          <p:cNvSpPr/>
          <p:nvPr/>
        </p:nvSpPr>
        <p:spPr>
          <a:xfrm>
            <a:off x="14464559" y="3737399"/>
            <a:ext cx="2812203" cy="2812203"/>
          </a:xfrm>
          <a:custGeom>
            <a:avLst/>
            <a:gdLst/>
            <a:ahLst/>
            <a:cxnLst/>
            <a:rect l="l" t="t" r="r" b="b"/>
            <a:pathLst>
              <a:path w="2812203" h="2812203">
                <a:moveTo>
                  <a:pt x="0" y="0"/>
                </a:moveTo>
                <a:lnTo>
                  <a:pt x="2812203" y="0"/>
                </a:lnTo>
                <a:lnTo>
                  <a:pt x="2812203" y="2812202"/>
                </a:lnTo>
                <a:lnTo>
                  <a:pt x="0" y="2812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93563" y="2305894"/>
            <a:ext cx="4003447" cy="2332008"/>
          </a:xfrm>
          <a:custGeom>
            <a:avLst/>
            <a:gdLst/>
            <a:ahLst/>
            <a:cxnLst/>
            <a:rect l="l" t="t" r="r" b="b"/>
            <a:pathLst>
              <a:path w="4003447" h="2332008">
                <a:moveTo>
                  <a:pt x="0" y="0"/>
                </a:moveTo>
                <a:lnTo>
                  <a:pt x="4003447" y="0"/>
                </a:lnTo>
                <a:lnTo>
                  <a:pt x="4003447" y="2332008"/>
                </a:lnTo>
                <a:lnTo>
                  <a:pt x="0" y="23320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42639" y="288997"/>
            <a:ext cx="17002721" cy="1120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U18 Wahl 2026 </a:t>
            </a:r>
            <a:r>
              <a:rPr lang="en-US" sz="6500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im</a:t>
            </a:r>
            <a:r>
              <a:rPr lang="en-US" sz="65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Landkreis TÖL-WOR</a:t>
            </a:r>
          </a:p>
        </p:txBody>
      </p:sp>
      <p:sp>
        <p:nvSpPr>
          <p:cNvPr id="6" name="Freeform 6"/>
          <p:cNvSpPr/>
          <p:nvPr/>
        </p:nvSpPr>
        <p:spPr>
          <a:xfrm>
            <a:off x="-156014" y="1491617"/>
            <a:ext cx="19041009" cy="142808"/>
          </a:xfrm>
          <a:custGeom>
            <a:avLst/>
            <a:gdLst/>
            <a:ahLst/>
            <a:cxnLst/>
            <a:rect l="l" t="t" r="r" b="b"/>
            <a:pathLst>
              <a:path w="19041009" h="142808">
                <a:moveTo>
                  <a:pt x="0" y="0"/>
                </a:moveTo>
                <a:lnTo>
                  <a:pt x="19041009" y="0"/>
                </a:lnTo>
                <a:lnTo>
                  <a:pt x="19041009" y="142807"/>
                </a:lnTo>
                <a:lnTo>
                  <a:pt x="0" y="1428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27805" y="2746273"/>
            <a:ext cx="11702802" cy="4794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71544" lvl="1" indent="-485772" algn="l">
              <a:lnSpc>
                <a:spcPts val="6299"/>
              </a:lnSpc>
              <a:buFont typeface="Arial"/>
              <a:buChar char="•"/>
            </a:pP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Grundsätzliches</a:t>
            </a:r>
            <a:endParaRPr lang="en-US" sz="44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971544" lvl="1" indent="-485772" algn="l">
              <a:lnSpc>
                <a:spcPts val="6299"/>
              </a:lnSpc>
              <a:buFont typeface="Arial"/>
              <a:buChar char="•"/>
            </a:pP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Geh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wählen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!</a:t>
            </a:r>
          </a:p>
          <a:p>
            <a:pPr marL="971544" lvl="1" indent="-485772" algn="l">
              <a:lnSpc>
                <a:spcPts val="6299"/>
              </a:lnSpc>
              <a:buFont typeface="Arial"/>
              <a:buChar char="•"/>
            </a:pP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Kommunalwahl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allgemein</a:t>
            </a:r>
            <a:endParaRPr lang="en-US" sz="44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971544" lvl="1" indent="-485772" algn="l">
              <a:lnSpc>
                <a:spcPts val="6299"/>
              </a:lnSpc>
              <a:buFont typeface="Arial"/>
              <a:buChar char="•"/>
            </a:pP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U18 - was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ist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das und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warum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?</a:t>
            </a:r>
          </a:p>
          <a:p>
            <a:pPr marL="971544" lvl="1" indent="-485772" algn="l">
              <a:lnSpc>
                <a:spcPts val="6299"/>
              </a:lnSpc>
              <a:buFont typeface="Arial"/>
              <a:buChar char="•"/>
            </a:pP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U18 Wahl 2026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im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Landkreis TÖL-WOR</a:t>
            </a:r>
          </a:p>
          <a:p>
            <a:pPr marL="971544" lvl="1" indent="-485772" algn="l">
              <a:lnSpc>
                <a:spcPts val="6299"/>
              </a:lnSpc>
              <a:buFont typeface="Arial"/>
              <a:buChar char="•"/>
            </a:pP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Wen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soll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ich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wählen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?</a:t>
            </a:r>
          </a:p>
        </p:txBody>
      </p:sp>
      <p:sp>
        <p:nvSpPr>
          <p:cNvPr id="3" name="Freeform 3"/>
          <p:cNvSpPr/>
          <p:nvPr/>
        </p:nvSpPr>
        <p:spPr>
          <a:xfrm>
            <a:off x="14708328" y="2429280"/>
            <a:ext cx="2358904" cy="2714220"/>
          </a:xfrm>
          <a:custGeom>
            <a:avLst/>
            <a:gdLst/>
            <a:ahLst/>
            <a:cxnLst/>
            <a:rect l="l" t="t" r="r" b="b"/>
            <a:pathLst>
              <a:path w="2358904" h="2714220">
                <a:moveTo>
                  <a:pt x="0" y="0"/>
                </a:moveTo>
                <a:lnTo>
                  <a:pt x="2358904" y="0"/>
                </a:lnTo>
                <a:lnTo>
                  <a:pt x="2358904" y="2714220"/>
                </a:lnTo>
                <a:lnTo>
                  <a:pt x="0" y="27142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551727" y="7795395"/>
            <a:ext cx="3184545" cy="2123030"/>
          </a:xfrm>
          <a:custGeom>
            <a:avLst/>
            <a:gdLst/>
            <a:ahLst/>
            <a:cxnLst/>
            <a:rect l="l" t="t" r="r" b="b"/>
            <a:pathLst>
              <a:path w="3184545" h="2123030">
                <a:moveTo>
                  <a:pt x="0" y="0"/>
                </a:moveTo>
                <a:lnTo>
                  <a:pt x="3184545" y="0"/>
                </a:lnTo>
                <a:lnTo>
                  <a:pt x="3184545" y="2123030"/>
                </a:lnTo>
                <a:lnTo>
                  <a:pt x="0" y="21230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77101" y="2325407"/>
            <a:ext cx="2939344" cy="3446992"/>
          </a:xfrm>
          <a:custGeom>
            <a:avLst/>
            <a:gdLst/>
            <a:ahLst/>
            <a:cxnLst/>
            <a:rect l="l" t="t" r="r" b="b"/>
            <a:pathLst>
              <a:path w="2939344" h="3446992">
                <a:moveTo>
                  <a:pt x="0" y="0"/>
                </a:moveTo>
                <a:lnTo>
                  <a:pt x="2939344" y="0"/>
                </a:lnTo>
                <a:lnTo>
                  <a:pt x="2939344" y="3446992"/>
                </a:lnTo>
                <a:lnTo>
                  <a:pt x="0" y="34469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881028" y="368575"/>
            <a:ext cx="2996357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Topics</a:t>
            </a:r>
          </a:p>
        </p:txBody>
      </p:sp>
      <p:sp>
        <p:nvSpPr>
          <p:cNvPr id="7" name="Freeform 7"/>
          <p:cNvSpPr/>
          <p:nvPr/>
        </p:nvSpPr>
        <p:spPr>
          <a:xfrm>
            <a:off x="-141297" y="1800671"/>
            <a:ext cx="19041009" cy="142808"/>
          </a:xfrm>
          <a:custGeom>
            <a:avLst/>
            <a:gdLst/>
            <a:ahLst/>
            <a:cxnLst/>
            <a:rect l="l" t="t" r="r" b="b"/>
            <a:pathLst>
              <a:path w="19041009" h="142808">
                <a:moveTo>
                  <a:pt x="0" y="0"/>
                </a:moveTo>
                <a:lnTo>
                  <a:pt x="19041009" y="0"/>
                </a:lnTo>
                <a:lnTo>
                  <a:pt x="19041009" y="142807"/>
                </a:lnTo>
                <a:lnTo>
                  <a:pt x="0" y="142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9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2897250"/>
            <a:ext cx="18288000" cy="556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u="sng" dirty="0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Was </a:t>
            </a:r>
            <a:r>
              <a:rPr lang="en-US" sz="4500" u="sng" dirty="0" err="1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denkst</a:t>
            </a:r>
            <a:r>
              <a:rPr lang="en-US" sz="4500" u="sng" dirty="0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 du?</a:t>
            </a:r>
          </a:p>
          <a:p>
            <a:pPr algn="ctr">
              <a:lnSpc>
                <a:spcPts val="6299"/>
              </a:lnSpc>
            </a:pPr>
            <a:endParaRPr lang="en-US" sz="4500" u="sng" dirty="0">
              <a:solidFill>
                <a:srgbClr val="FEFEFE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Wie </a:t>
            </a:r>
            <a:r>
              <a:rPr lang="en-US" sz="4500" dirty="0" err="1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viele</a:t>
            </a:r>
            <a:r>
              <a:rPr lang="en-US" sz="4500" dirty="0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500" dirty="0" err="1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Landratskandidaten</a:t>
            </a:r>
            <a:r>
              <a:rPr lang="en-US" sz="4500" dirty="0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 hat der Landkreis Bad </a:t>
            </a:r>
            <a:r>
              <a:rPr lang="en-US" sz="4500" dirty="0" err="1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Tölz-Wolfratshausen</a:t>
            </a:r>
            <a:r>
              <a:rPr lang="en-US" sz="4500" dirty="0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?</a:t>
            </a:r>
          </a:p>
          <a:p>
            <a:pPr algn="ctr">
              <a:lnSpc>
                <a:spcPts val="6299"/>
              </a:lnSpc>
            </a:pPr>
            <a:endParaRPr lang="en-US" sz="4500" dirty="0">
              <a:solidFill>
                <a:srgbClr val="FEFEFE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6299"/>
              </a:lnSpc>
            </a:pPr>
            <a:endParaRPr lang="en-US" sz="4500" dirty="0">
              <a:solidFill>
                <a:srgbClr val="FEFEFE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6299"/>
              </a:lnSpc>
            </a:pPr>
            <a:r>
              <a:rPr lang="en-US" sz="4500" dirty="0" err="1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Antwort</a:t>
            </a:r>
            <a:r>
              <a:rPr lang="en-US" sz="4500" dirty="0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: 6 </a:t>
            </a:r>
            <a:r>
              <a:rPr lang="en-US" sz="4500" dirty="0" err="1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Kandidaten</a:t>
            </a:r>
            <a:endParaRPr lang="en-US" sz="4500" dirty="0">
              <a:solidFill>
                <a:srgbClr val="FEFEFE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259078" y="317092"/>
            <a:ext cx="5769843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 err="1">
                <a:solidFill>
                  <a:srgbClr val="FFBAF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Schätzfrage</a:t>
            </a:r>
            <a:endParaRPr lang="en-US" sz="6999" dirty="0">
              <a:solidFill>
                <a:srgbClr val="FFBAF4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147169" y="1535767"/>
            <a:ext cx="19041009" cy="142808"/>
          </a:xfrm>
          <a:custGeom>
            <a:avLst/>
            <a:gdLst/>
            <a:ahLst/>
            <a:cxnLst/>
            <a:rect l="l" t="t" r="r" b="b"/>
            <a:pathLst>
              <a:path w="19041009" h="142808">
                <a:moveTo>
                  <a:pt x="0" y="0"/>
                </a:moveTo>
                <a:lnTo>
                  <a:pt x="19041010" y="0"/>
                </a:lnTo>
                <a:lnTo>
                  <a:pt x="19041010" y="142808"/>
                </a:lnTo>
                <a:lnTo>
                  <a:pt x="0" y="1428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67346" y="2674445"/>
            <a:ext cx="15153308" cy="325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Wer gewinnt?</a:t>
            </a:r>
          </a:p>
          <a:p>
            <a:pPr algn="ctr">
              <a:lnSpc>
                <a:spcPts val="4899"/>
              </a:lnSpc>
            </a:pPr>
            <a:endParaRPr lang="en-US" sz="45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Die Bürgermeister- und Landratwahl hat gewonnen, wer mehr als die Hälfte der abgegebenen Stimmen bekommen hat.</a:t>
            </a:r>
          </a:p>
          <a:p>
            <a:pPr algn="ctr">
              <a:lnSpc>
                <a:spcPts val="4899"/>
              </a:lnSpc>
            </a:pPr>
            <a:endParaRPr lang="en-US" sz="34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3436414" y="5837344"/>
            <a:ext cx="3822886" cy="3259880"/>
          </a:xfrm>
          <a:custGeom>
            <a:avLst/>
            <a:gdLst/>
            <a:ahLst/>
            <a:cxnLst/>
            <a:rect l="l" t="t" r="r" b="b"/>
            <a:pathLst>
              <a:path w="3822886" h="3259880">
                <a:moveTo>
                  <a:pt x="0" y="0"/>
                </a:moveTo>
                <a:lnTo>
                  <a:pt x="3822886" y="0"/>
                </a:lnTo>
                <a:lnTo>
                  <a:pt x="3822886" y="3259880"/>
                </a:lnTo>
                <a:lnTo>
                  <a:pt x="0" y="32598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67346" y="5676268"/>
            <a:ext cx="2025476" cy="3582032"/>
          </a:xfrm>
          <a:custGeom>
            <a:avLst/>
            <a:gdLst/>
            <a:ahLst/>
            <a:cxnLst/>
            <a:rect l="l" t="t" r="r" b="b"/>
            <a:pathLst>
              <a:path w="2025476" h="3582032">
                <a:moveTo>
                  <a:pt x="0" y="0"/>
                </a:moveTo>
                <a:lnTo>
                  <a:pt x="2025476" y="0"/>
                </a:lnTo>
                <a:lnTo>
                  <a:pt x="2025476" y="3582032"/>
                </a:lnTo>
                <a:lnTo>
                  <a:pt x="0" y="35820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41297" y="1491617"/>
            <a:ext cx="19041009" cy="142808"/>
          </a:xfrm>
          <a:custGeom>
            <a:avLst/>
            <a:gdLst/>
            <a:ahLst/>
            <a:cxnLst/>
            <a:rect l="l" t="t" r="r" b="b"/>
            <a:pathLst>
              <a:path w="19041009" h="142808">
                <a:moveTo>
                  <a:pt x="0" y="0"/>
                </a:moveTo>
                <a:lnTo>
                  <a:pt x="19041009" y="0"/>
                </a:lnTo>
                <a:lnTo>
                  <a:pt x="19041009" y="142807"/>
                </a:lnTo>
                <a:lnTo>
                  <a:pt x="0" y="142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673814" y="6505677"/>
            <a:ext cx="2940372" cy="1923214"/>
          </a:xfrm>
          <a:custGeom>
            <a:avLst/>
            <a:gdLst/>
            <a:ahLst/>
            <a:cxnLst/>
            <a:rect l="l" t="t" r="r" b="b"/>
            <a:pathLst>
              <a:path w="2940372" h="1923214">
                <a:moveTo>
                  <a:pt x="0" y="0"/>
                </a:moveTo>
                <a:lnTo>
                  <a:pt x="2940372" y="0"/>
                </a:lnTo>
                <a:lnTo>
                  <a:pt x="2940372" y="1923214"/>
                </a:lnTo>
                <a:lnTo>
                  <a:pt x="0" y="192321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04539" y="274848"/>
            <a:ext cx="17078921" cy="1120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U18 Wahl 2026 </a:t>
            </a:r>
            <a:r>
              <a:rPr lang="en-US" sz="6500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im</a:t>
            </a:r>
            <a:r>
              <a:rPr lang="en-US" sz="65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Landkreis TÖL-WOR</a:t>
            </a: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41879" y="2640430"/>
            <a:ext cx="14123128" cy="634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So kannst du wählen...</a:t>
            </a:r>
          </a:p>
          <a:p>
            <a:pPr algn="l">
              <a:lnSpc>
                <a:spcPts val="4899"/>
              </a:lnSpc>
            </a:pPr>
            <a:endParaRPr lang="en-US" sz="45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 deiner weiterführenden Schule im Landkreis Bad Tölz-Wolfratshausen (es machen nicht alle Schulen mit) oder in einem Jugendzentrum 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alle unter 18 Jahren sind wahlberechtigt</a:t>
            </a:r>
          </a:p>
          <a:p>
            <a:pPr algn="l">
              <a:lnSpc>
                <a:spcPts val="4899"/>
              </a:lnSpc>
            </a:pPr>
            <a:endParaRPr lang="en-US" sz="34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899"/>
              </a:lnSpc>
            </a:pPr>
            <a:endParaRPr lang="en-US" sz="34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Wahlzeitraum: 16.02.-27.02.2026</a:t>
            </a:r>
          </a:p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Stichtag: 27.02.2026 um 14 Uhr</a:t>
            </a:r>
          </a:p>
        </p:txBody>
      </p:sp>
      <p:sp>
        <p:nvSpPr>
          <p:cNvPr id="3" name="Freeform 3"/>
          <p:cNvSpPr/>
          <p:nvPr/>
        </p:nvSpPr>
        <p:spPr>
          <a:xfrm>
            <a:off x="10507839" y="7683167"/>
            <a:ext cx="2940372" cy="1923214"/>
          </a:xfrm>
          <a:custGeom>
            <a:avLst/>
            <a:gdLst/>
            <a:ahLst/>
            <a:cxnLst/>
            <a:rect l="l" t="t" r="r" b="b"/>
            <a:pathLst>
              <a:path w="2940372" h="1923214">
                <a:moveTo>
                  <a:pt x="0" y="0"/>
                </a:moveTo>
                <a:lnTo>
                  <a:pt x="2940372" y="0"/>
                </a:lnTo>
                <a:lnTo>
                  <a:pt x="2940372" y="1923214"/>
                </a:lnTo>
                <a:lnTo>
                  <a:pt x="0" y="19232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548346" y="2884382"/>
            <a:ext cx="1799256" cy="1199504"/>
          </a:xfrm>
          <a:custGeom>
            <a:avLst/>
            <a:gdLst/>
            <a:ahLst/>
            <a:cxnLst/>
            <a:rect l="l" t="t" r="r" b="b"/>
            <a:pathLst>
              <a:path w="1799256" h="1199504">
                <a:moveTo>
                  <a:pt x="0" y="0"/>
                </a:moveTo>
                <a:lnTo>
                  <a:pt x="1799255" y="0"/>
                </a:lnTo>
                <a:lnTo>
                  <a:pt x="1799255" y="1199504"/>
                </a:lnTo>
                <a:lnTo>
                  <a:pt x="0" y="11995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001932" y="4305392"/>
            <a:ext cx="2715481" cy="4681864"/>
          </a:xfrm>
          <a:custGeom>
            <a:avLst/>
            <a:gdLst/>
            <a:ahLst/>
            <a:cxnLst/>
            <a:rect l="l" t="t" r="r" b="b"/>
            <a:pathLst>
              <a:path w="2715481" h="4681864">
                <a:moveTo>
                  <a:pt x="0" y="0"/>
                </a:moveTo>
                <a:lnTo>
                  <a:pt x="2715481" y="0"/>
                </a:lnTo>
                <a:lnTo>
                  <a:pt x="2715481" y="4681864"/>
                </a:lnTo>
                <a:lnTo>
                  <a:pt x="0" y="46818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113791" y="2327330"/>
            <a:ext cx="2346129" cy="2677466"/>
          </a:xfrm>
          <a:custGeom>
            <a:avLst/>
            <a:gdLst/>
            <a:ahLst/>
            <a:cxnLst/>
            <a:rect l="l" t="t" r="r" b="b"/>
            <a:pathLst>
              <a:path w="2346129" h="2677466">
                <a:moveTo>
                  <a:pt x="0" y="0"/>
                </a:moveTo>
                <a:lnTo>
                  <a:pt x="2346129" y="0"/>
                </a:lnTo>
                <a:lnTo>
                  <a:pt x="2346129" y="2677466"/>
                </a:lnTo>
                <a:lnTo>
                  <a:pt x="0" y="26774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66439" y="248109"/>
            <a:ext cx="17155121" cy="1120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U18 Wahl 2026 </a:t>
            </a:r>
            <a:r>
              <a:rPr lang="en-US" sz="6500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im</a:t>
            </a:r>
            <a:r>
              <a:rPr lang="en-US" sz="65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Landkreis TÖL-WOR</a:t>
            </a:r>
          </a:p>
        </p:txBody>
      </p:sp>
      <p:sp>
        <p:nvSpPr>
          <p:cNvPr id="8" name="Freeform 8"/>
          <p:cNvSpPr/>
          <p:nvPr/>
        </p:nvSpPr>
        <p:spPr>
          <a:xfrm>
            <a:off x="-126581" y="1476900"/>
            <a:ext cx="19041009" cy="142808"/>
          </a:xfrm>
          <a:custGeom>
            <a:avLst/>
            <a:gdLst/>
            <a:ahLst/>
            <a:cxnLst/>
            <a:rect l="l" t="t" r="r" b="b"/>
            <a:pathLst>
              <a:path w="19041009" h="142808">
                <a:moveTo>
                  <a:pt x="0" y="0"/>
                </a:moveTo>
                <a:lnTo>
                  <a:pt x="19041010" y="0"/>
                </a:lnTo>
                <a:lnTo>
                  <a:pt x="19041010" y="142808"/>
                </a:lnTo>
                <a:lnTo>
                  <a:pt x="0" y="1428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9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53282" y="2572971"/>
            <a:ext cx="14981435" cy="5793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Entscheidungshilfen</a:t>
            </a:r>
            <a:r>
              <a:rPr lang="en-US" sz="45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...</a:t>
            </a:r>
          </a:p>
          <a:p>
            <a:pPr algn="ctr">
              <a:lnSpc>
                <a:spcPts val="4899"/>
              </a:lnSpc>
            </a:pPr>
            <a:endParaRPr lang="en-US" sz="4500" dirty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Steckbriefe</a:t>
            </a:r>
            <a:r>
              <a:rPr lang="en-US" sz="3499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und </a:t>
            </a:r>
            <a:r>
              <a:rPr lang="en-US" sz="3499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kurze</a:t>
            </a:r>
            <a:r>
              <a:rPr lang="en-US" sz="3499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Videos der </a:t>
            </a:r>
            <a:r>
              <a:rPr lang="en-US" sz="3499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Landratskandidaten</a:t>
            </a:r>
            <a:endParaRPr lang="en-US" sz="3499" dirty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Steckbriefe</a:t>
            </a:r>
            <a:r>
              <a:rPr lang="en-US" sz="3499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der </a:t>
            </a:r>
            <a:r>
              <a:rPr lang="en-US" sz="3499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Bürgermeisterkandidat</a:t>
            </a:r>
            <a:r>
              <a:rPr lang="en-US" sz="3499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*</a:t>
            </a:r>
            <a:r>
              <a:rPr lang="en-US" sz="3499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innen</a:t>
            </a:r>
            <a:endParaRPr lang="en-US" sz="3499" dirty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899"/>
              </a:lnSpc>
            </a:pPr>
            <a:endParaRPr lang="en-US" sz="3499" dirty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899"/>
              </a:lnSpc>
            </a:pPr>
            <a:endParaRPr lang="en-US" sz="3499" dirty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899"/>
              </a:lnSpc>
            </a:pPr>
            <a:r>
              <a:rPr lang="en-US" sz="3499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Alles</a:t>
            </a:r>
            <a:r>
              <a:rPr lang="en-US" sz="3499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99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zu</a:t>
            </a:r>
            <a:r>
              <a:rPr lang="en-US" sz="3499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99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finden</a:t>
            </a:r>
            <a:r>
              <a:rPr lang="en-US" sz="3499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99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unter</a:t>
            </a:r>
            <a:r>
              <a:rPr lang="en-US" sz="3499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  <a:p>
            <a:pPr algn="l">
              <a:lnSpc>
                <a:spcPts val="4899"/>
              </a:lnSpc>
            </a:pPr>
            <a:r>
              <a:rPr lang="en-US" sz="3499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https://www.kjr-toel.de/your-voice-your-choice/</a:t>
            </a:r>
            <a:r>
              <a:rPr lang="en-US" sz="3499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l">
              <a:lnSpc>
                <a:spcPts val="4899"/>
              </a:lnSpc>
            </a:pPr>
            <a:endParaRPr lang="en-US" sz="3499" dirty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2244886" y="5474921"/>
            <a:ext cx="4873496" cy="3149497"/>
          </a:xfrm>
          <a:custGeom>
            <a:avLst/>
            <a:gdLst/>
            <a:ahLst/>
            <a:cxnLst/>
            <a:rect l="l" t="t" r="r" b="b"/>
            <a:pathLst>
              <a:path w="4873496" h="3149497">
                <a:moveTo>
                  <a:pt x="0" y="0"/>
                </a:moveTo>
                <a:lnTo>
                  <a:pt x="4873496" y="0"/>
                </a:lnTo>
                <a:lnTo>
                  <a:pt x="4873496" y="3149497"/>
                </a:lnTo>
                <a:lnTo>
                  <a:pt x="0" y="31494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11864" y="1550484"/>
            <a:ext cx="19041009" cy="142808"/>
          </a:xfrm>
          <a:custGeom>
            <a:avLst/>
            <a:gdLst/>
            <a:ahLst/>
            <a:cxnLst/>
            <a:rect l="l" t="t" r="r" b="b"/>
            <a:pathLst>
              <a:path w="19041009" h="142808">
                <a:moveTo>
                  <a:pt x="0" y="0"/>
                </a:moveTo>
                <a:lnTo>
                  <a:pt x="19041010" y="0"/>
                </a:lnTo>
                <a:lnTo>
                  <a:pt x="19041010" y="142808"/>
                </a:lnTo>
                <a:lnTo>
                  <a:pt x="0" y="142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53282" y="7836962"/>
            <a:ext cx="2111551" cy="2111551"/>
          </a:xfrm>
          <a:custGeom>
            <a:avLst/>
            <a:gdLst/>
            <a:ahLst/>
            <a:cxnLst/>
            <a:rect l="l" t="t" r="r" b="b"/>
            <a:pathLst>
              <a:path w="2111551" h="2111551">
                <a:moveTo>
                  <a:pt x="0" y="0"/>
                </a:moveTo>
                <a:lnTo>
                  <a:pt x="2111551" y="0"/>
                </a:lnTo>
                <a:lnTo>
                  <a:pt x="2111551" y="2111550"/>
                </a:lnTo>
                <a:lnTo>
                  <a:pt x="0" y="21115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266604" y="315327"/>
            <a:ext cx="9754790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FFBAF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Wen </a:t>
            </a:r>
            <a:r>
              <a:rPr lang="en-US" sz="6999" dirty="0" err="1">
                <a:solidFill>
                  <a:srgbClr val="FFBAF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soll</a:t>
            </a:r>
            <a:r>
              <a:rPr lang="en-US" sz="6999" dirty="0">
                <a:solidFill>
                  <a:srgbClr val="FFBAF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ich </a:t>
            </a:r>
            <a:r>
              <a:rPr lang="en-US" sz="6999" dirty="0" err="1">
                <a:solidFill>
                  <a:srgbClr val="FFBAF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wählen</a:t>
            </a:r>
            <a:r>
              <a:rPr lang="en-US" sz="6999" dirty="0">
                <a:solidFill>
                  <a:srgbClr val="FFBAF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?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73335" y="7167112"/>
            <a:ext cx="2940372" cy="1923214"/>
          </a:xfrm>
          <a:custGeom>
            <a:avLst/>
            <a:gdLst/>
            <a:ahLst/>
            <a:cxnLst/>
            <a:rect l="l" t="t" r="r" b="b"/>
            <a:pathLst>
              <a:path w="2940372" h="1923214">
                <a:moveTo>
                  <a:pt x="0" y="0"/>
                </a:moveTo>
                <a:lnTo>
                  <a:pt x="2940371" y="0"/>
                </a:lnTo>
                <a:lnTo>
                  <a:pt x="2940371" y="1923213"/>
                </a:lnTo>
                <a:lnTo>
                  <a:pt x="0" y="1923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4152941" y="756593"/>
            <a:ext cx="2812203" cy="2812203"/>
          </a:xfrm>
          <a:custGeom>
            <a:avLst/>
            <a:gdLst/>
            <a:ahLst/>
            <a:cxnLst/>
            <a:rect l="l" t="t" r="r" b="b"/>
            <a:pathLst>
              <a:path w="2812203" h="2812203">
                <a:moveTo>
                  <a:pt x="0" y="0"/>
                </a:moveTo>
                <a:lnTo>
                  <a:pt x="2812203" y="0"/>
                </a:lnTo>
                <a:lnTo>
                  <a:pt x="2812203" y="2812203"/>
                </a:lnTo>
                <a:lnTo>
                  <a:pt x="0" y="28122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40375" y="651563"/>
            <a:ext cx="2577166" cy="3022263"/>
          </a:xfrm>
          <a:custGeom>
            <a:avLst/>
            <a:gdLst/>
            <a:ahLst/>
            <a:cxnLst/>
            <a:rect l="l" t="t" r="r" b="b"/>
            <a:pathLst>
              <a:path w="2577166" h="3022263">
                <a:moveTo>
                  <a:pt x="0" y="0"/>
                </a:moveTo>
                <a:lnTo>
                  <a:pt x="2577166" y="0"/>
                </a:lnTo>
                <a:lnTo>
                  <a:pt x="2577166" y="3022263"/>
                </a:lnTo>
                <a:lnTo>
                  <a:pt x="0" y="30222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791318" y="6671909"/>
            <a:ext cx="2913619" cy="2913619"/>
          </a:xfrm>
          <a:custGeom>
            <a:avLst/>
            <a:gdLst/>
            <a:ahLst/>
            <a:cxnLst/>
            <a:rect l="l" t="t" r="r" b="b"/>
            <a:pathLst>
              <a:path w="2913619" h="2913619">
                <a:moveTo>
                  <a:pt x="0" y="0"/>
                </a:moveTo>
                <a:lnTo>
                  <a:pt x="2913619" y="0"/>
                </a:lnTo>
                <a:lnTo>
                  <a:pt x="2913619" y="2913619"/>
                </a:lnTo>
                <a:lnTo>
                  <a:pt x="0" y="29136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464054" y="3924300"/>
            <a:ext cx="13359891" cy="236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Falls du </a:t>
            </a:r>
            <a:r>
              <a:rPr lang="en-US" sz="4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noch</a:t>
            </a:r>
            <a:r>
              <a:rPr lang="en-US" sz="4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mehr</a:t>
            </a:r>
            <a:r>
              <a:rPr lang="en-US" sz="4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zur</a:t>
            </a:r>
            <a:r>
              <a:rPr lang="en-US" sz="4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Kommunalwahl</a:t>
            </a:r>
            <a:r>
              <a:rPr lang="en-US" sz="4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wissen</a:t>
            </a:r>
            <a:r>
              <a:rPr lang="en-US" sz="4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willst</a:t>
            </a:r>
            <a:r>
              <a:rPr lang="en-US" sz="4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schau</a:t>
            </a:r>
            <a:r>
              <a:rPr lang="en-US" sz="45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einfach</a:t>
            </a:r>
            <a:r>
              <a:rPr lang="en-US" sz="4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hier</a:t>
            </a:r>
            <a:r>
              <a:rPr lang="en-US" sz="4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nach</a:t>
            </a:r>
            <a:r>
              <a:rPr lang="en-US" sz="4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  <a:p>
            <a:pPr algn="ctr">
              <a:lnSpc>
                <a:spcPts val="6299"/>
              </a:lnSpc>
            </a:pPr>
            <a:r>
              <a:rPr lang="en-US" sz="4500" dirty="0">
                <a:latin typeface="Canva Sans"/>
                <a:ea typeface="Canva Sans"/>
                <a:cs typeface="Canva Sans"/>
                <a:sym typeface="Canva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https://www.kjr-toel.de/your-voice-your-choice/</a:t>
            </a:r>
            <a:r>
              <a:rPr lang="en-US" sz="4500" dirty="0"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3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71793" y="7557555"/>
            <a:ext cx="1497339" cy="1497339"/>
            <a:chOff x="0" y="0"/>
            <a:chExt cx="1556283" cy="1556283"/>
          </a:xfrm>
        </p:grpSpPr>
        <p:sp>
          <p:nvSpPr>
            <p:cNvPr id="3" name="Freeform 3"/>
            <p:cNvSpPr/>
            <p:nvPr/>
          </p:nvSpPr>
          <p:spPr>
            <a:xfrm>
              <a:off x="63500" y="73025"/>
              <a:ext cx="1429253" cy="1410204"/>
            </a:xfrm>
            <a:custGeom>
              <a:avLst/>
              <a:gdLst/>
              <a:ahLst/>
              <a:cxnLst/>
              <a:rect l="l" t="t" r="r" b="b"/>
              <a:pathLst>
                <a:path w="1429253" h="1410204">
                  <a:moveTo>
                    <a:pt x="0" y="0"/>
                  </a:moveTo>
                  <a:lnTo>
                    <a:pt x="0" y="1410203"/>
                  </a:lnTo>
                  <a:lnTo>
                    <a:pt x="1429253" y="1410203"/>
                  </a:lnTo>
                  <a:lnTo>
                    <a:pt x="1429253" y="0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1429253" cy="1429253"/>
            </a:xfrm>
            <a:custGeom>
              <a:avLst/>
              <a:gdLst/>
              <a:ahLst/>
              <a:cxnLst/>
              <a:rect l="l" t="t" r="r" b="b"/>
              <a:pathLst>
                <a:path w="1429253" h="1429253">
                  <a:moveTo>
                    <a:pt x="0" y="0"/>
                  </a:moveTo>
                  <a:lnTo>
                    <a:pt x="0" y="19050"/>
                  </a:lnTo>
                  <a:lnTo>
                    <a:pt x="1429253" y="19050"/>
                  </a:lnTo>
                  <a:lnTo>
                    <a:pt x="1429253" y="0"/>
                  </a:lnTo>
                  <a:close/>
                  <a:moveTo>
                    <a:pt x="0" y="1410203"/>
                  </a:moveTo>
                  <a:lnTo>
                    <a:pt x="0" y="1429253"/>
                  </a:lnTo>
                  <a:lnTo>
                    <a:pt x="1429253" y="1429253"/>
                  </a:lnTo>
                  <a:lnTo>
                    <a:pt x="1429253" y="1410203"/>
                  </a:lnTo>
                  <a:close/>
                </a:path>
              </a:pathLst>
            </a:custGeom>
            <a:solidFill>
              <a:srgbClr val="070404">
                <a:alpha val="15686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5" name="Freeform 5"/>
          <p:cNvSpPr/>
          <p:nvPr/>
        </p:nvSpPr>
        <p:spPr>
          <a:xfrm>
            <a:off x="5061160" y="0"/>
            <a:ext cx="8461750" cy="11285388"/>
          </a:xfrm>
          <a:custGeom>
            <a:avLst/>
            <a:gdLst/>
            <a:ahLst/>
            <a:cxnLst/>
            <a:rect l="l" t="t" r="r" b="b"/>
            <a:pathLst>
              <a:path w="8461750" h="11285388">
                <a:moveTo>
                  <a:pt x="0" y="0"/>
                </a:moveTo>
                <a:lnTo>
                  <a:pt x="8461750" y="0"/>
                </a:lnTo>
                <a:lnTo>
                  <a:pt x="8461750" y="11285388"/>
                </a:lnTo>
                <a:lnTo>
                  <a:pt x="0" y="112853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999"/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-6268500">
            <a:off x="10043656" y="7404705"/>
            <a:ext cx="2960579" cy="3366095"/>
            <a:chOff x="0" y="0"/>
            <a:chExt cx="4102849" cy="466482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02862" cy="4664837"/>
            </a:xfrm>
            <a:custGeom>
              <a:avLst/>
              <a:gdLst/>
              <a:ahLst/>
              <a:cxnLst/>
              <a:rect l="l" t="t" r="r" b="b"/>
              <a:pathLst>
                <a:path w="4102862" h="4664837">
                  <a:moveTo>
                    <a:pt x="4102862" y="4664837"/>
                  </a:moveTo>
                  <a:lnTo>
                    <a:pt x="4102735" y="4237101"/>
                  </a:lnTo>
                  <a:lnTo>
                    <a:pt x="4101465" y="0"/>
                  </a:lnTo>
                  <a:lnTo>
                    <a:pt x="930529" y="889"/>
                  </a:lnTo>
                  <a:lnTo>
                    <a:pt x="0" y="3605657"/>
                  </a:lnTo>
                  <a:lnTo>
                    <a:pt x="4102862" y="4664837"/>
                  </a:lnTo>
                  <a:close/>
                </a:path>
              </a:pathLst>
            </a:custGeom>
            <a:blipFill>
              <a:blip r:embed="rId3"/>
              <a:stretch>
                <a:fillRect l="-11510" r="-3" b="-9514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 rot="-435540">
            <a:off x="5326748" y="7076434"/>
            <a:ext cx="2908847" cy="3412365"/>
            <a:chOff x="0" y="0"/>
            <a:chExt cx="4031158" cy="472894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31107" cy="4728845"/>
            </a:xfrm>
            <a:custGeom>
              <a:avLst/>
              <a:gdLst/>
              <a:ahLst/>
              <a:cxnLst/>
              <a:rect l="l" t="t" r="r" b="b"/>
              <a:pathLst>
                <a:path w="4031107" h="4728845">
                  <a:moveTo>
                    <a:pt x="4031107" y="508"/>
                  </a:moveTo>
                  <a:lnTo>
                    <a:pt x="536956" y="0"/>
                  </a:lnTo>
                  <a:lnTo>
                    <a:pt x="0" y="4215511"/>
                  </a:lnTo>
                  <a:lnTo>
                    <a:pt x="4030472" y="4728845"/>
                  </a:lnTo>
                  <a:lnTo>
                    <a:pt x="4031107" y="508"/>
                  </a:lnTo>
                  <a:close/>
                </a:path>
              </a:pathLst>
            </a:custGeom>
            <a:blipFill>
              <a:blip r:embed="rId3"/>
              <a:stretch>
                <a:fillRect l="-11270" t="-2" r="-1" b="-5864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7218789" y="2449427"/>
            <a:ext cx="4061273" cy="2649454"/>
          </a:xfrm>
          <a:custGeom>
            <a:avLst/>
            <a:gdLst/>
            <a:ahLst/>
            <a:cxnLst/>
            <a:rect l="l" t="t" r="r" b="b"/>
            <a:pathLst>
              <a:path w="4061273" h="2649454">
                <a:moveTo>
                  <a:pt x="0" y="0"/>
                </a:moveTo>
                <a:lnTo>
                  <a:pt x="4061274" y="0"/>
                </a:lnTo>
                <a:lnTo>
                  <a:pt x="4061274" y="2649454"/>
                </a:lnTo>
                <a:lnTo>
                  <a:pt x="0" y="26494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507182" y="9610208"/>
            <a:ext cx="7276378" cy="681194"/>
          </a:xfrm>
          <a:custGeom>
            <a:avLst/>
            <a:gdLst/>
            <a:ahLst/>
            <a:cxnLst/>
            <a:rect l="l" t="t" r="r" b="b"/>
            <a:pathLst>
              <a:path w="7276378" h="681194">
                <a:moveTo>
                  <a:pt x="0" y="0"/>
                </a:moveTo>
                <a:lnTo>
                  <a:pt x="7276378" y="0"/>
                </a:lnTo>
                <a:lnTo>
                  <a:pt x="7276378" y="681194"/>
                </a:lnTo>
                <a:lnTo>
                  <a:pt x="0" y="6811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4894" t="-25886" r="-18278" b="-499920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673393" y="9610208"/>
            <a:ext cx="7110167" cy="681194"/>
          </a:xfrm>
          <a:custGeom>
            <a:avLst/>
            <a:gdLst/>
            <a:ahLst/>
            <a:cxnLst/>
            <a:rect l="l" t="t" r="r" b="b"/>
            <a:pathLst>
              <a:path w="7110167" h="681194">
                <a:moveTo>
                  <a:pt x="0" y="0"/>
                </a:moveTo>
                <a:lnTo>
                  <a:pt x="7110167" y="0"/>
                </a:lnTo>
                <a:lnTo>
                  <a:pt x="7110167" y="681194"/>
                </a:lnTo>
                <a:lnTo>
                  <a:pt x="0" y="6811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418" t="-732927" r="-5693" b="-792825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421591" y="7618643"/>
            <a:ext cx="1595176" cy="1595176"/>
          </a:xfrm>
          <a:custGeom>
            <a:avLst/>
            <a:gdLst/>
            <a:ahLst/>
            <a:cxnLst/>
            <a:rect l="l" t="t" r="r" b="b"/>
            <a:pathLst>
              <a:path w="1595176" h="1595176">
                <a:moveTo>
                  <a:pt x="0" y="0"/>
                </a:moveTo>
                <a:lnTo>
                  <a:pt x="1595177" y="0"/>
                </a:lnTo>
                <a:lnTo>
                  <a:pt x="1595177" y="1595177"/>
                </a:lnTo>
                <a:lnTo>
                  <a:pt x="0" y="159517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 rot="724140">
            <a:off x="10092766" y="7352313"/>
            <a:ext cx="731734" cy="475219"/>
            <a:chOff x="0" y="0"/>
            <a:chExt cx="1014057" cy="65857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14095" cy="658622"/>
            </a:xfrm>
            <a:custGeom>
              <a:avLst/>
              <a:gdLst/>
              <a:ahLst/>
              <a:cxnLst/>
              <a:rect l="l" t="t" r="r" b="b"/>
              <a:pathLst>
                <a:path w="1014095" h="658622">
                  <a:moveTo>
                    <a:pt x="0" y="0"/>
                  </a:moveTo>
                  <a:lnTo>
                    <a:pt x="0" y="658622"/>
                  </a:lnTo>
                  <a:lnTo>
                    <a:pt x="1014095" y="658622"/>
                  </a:lnTo>
                  <a:lnTo>
                    <a:pt x="1014095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r="3" b="7"/>
              </a:stretch>
            </a:blipFill>
          </p:spPr>
        </p:sp>
      </p:grpSp>
      <p:sp>
        <p:nvSpPr>
          <p:cNvPr id="16" name="Freeform 16"/>
          <p:cNvSpPr/>
          <p:nvPr/>
        </p:nvSpPr>
        <p:spPr>
          <a:xfrm>
            <a:off x="5507182" y="0"/>
            <a:ext cx="7276378" cy="2448675"/>
          </a:xfrm>
          <a:custGeom>
            <a:avLst/>
            <a:gdLst/>
            <a:ahLst/>
            <a:cxnLst/>
            <a:rect l="l" t="t" r="r" b="b"/>
            <a:pathLst>
              <a:path w="7276378" h="2448675">
                <a:moveTo>
                  <a:pt x="0" y="0"/>
                </a:moveTo>
                <a:lnTo>
                  <a:pt x="7276378" y="0"/>
                </a:lnTo>
                <a:lnTo>
                  <a:pt x="7276378" y="2448676"/>
                </a:lnTo>
                <a:lnTo>
                  <a:pt x="0" y="244867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0" t="-119" r="-70" b="-119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029175" y="1299118"/>
            <a:ext cx="6231659" cy="1463340"/>
          </a:xfrm>
          <a:custGeom>
            <a:avLst/>
            <a:gdLst/>
            <a:ahLst/>
            <a:cxnLst/>
            <a:rect l="l" t="t" r="r" b="b"/>
            <a:pathLst>
              <a:path w="6231659" h="1463340">
                <a:moveTo>
                  <a:pt x="0" y="0"/>
                </a:moveTo>
                <a:lnTo>
                  <a:pt x="6231659" y="0"/>
                </a:lnTo>
                <a:lnTo>
                  <a:pt x="6231659" y="1463340"/>
                </a:lnTo>
                <a:lnTo>
                  <a:pt x="0" y="146334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47" r="-47" b="-200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263777" y="4964799"/>
            <a:ext cx="4011722" cy="2832839"/>
          </a:xfrm>
          <a:custGeom>
            <a:avLst/>
            <a:gdLst/>
            <a:ahLst/>
            <a:cxnLst/>
            <a:rect l="l" t="t" r="r" b="b"/>
            <a:pathLst>
              <a:path w="4011722" h="2832839">
                <a:moveTo>
                  <a:pt x="0" y="0"/>
                </a:moveTo>
                <a:lnTo>
                  <a:pt x="4011722" y="0"/>
                </a:lnTo>
                <a:lnTo>
                  <a:pt x="4011722" y="2832839"/>
                </a:lnTo>
                <a:lnTo>
                  <a:pt x="0" y="283283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 rot="2463420">
            <a:off x="5592953" y="7809961"/>
            <a:ext cx="2425600" cy="1169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4"/>
              </a:lnSpc>
            </a:pPr>
            <a:r>
              <a:rPr lang="en-US" sz="2217" b="1">
                <a:solidFill>
                  <a:srgbClr val="4B308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BIS 22:00 UHR MEET &amp; GREET MIT  DEN LANDRATSKANDIDATEN</a:t>
            </a:r>
          </a:p>
        </p:txBody>
      </p:sp>
      <p:sp>
        <p:nvSpPr>
          <p:cNvPr id="20" name="TextBox 20"/>
          <p:cNvSpPr txBox="1"/>
          <p:nvPr/>
        </p:nvSpPr>
        <p:spPr>
          <a:xfrm rot="-2431920">
            <a:off x="10554694" y="8108974"/>
            <a:ext cx="2068709" cy="928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4"/>
              </a:lnSpc>
            </a:pPr>
            <a:r>
              <a:rPr lang="en-US" sz="2699" b="1">
                <a:solidFill>
                  <a:srgbClr val="4B308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AB 22:00 UHR PARTY MIT DJ MANU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902781" y="7251042"/>
            <a:ext cx="1119811" cy="369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4"/>
              </a:lnSpc>
            </a:pPr>
            <a:r>
              <a:rPr lang="en-US" sz="1062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SHUTTLE-SERVICE  ZUR PARTY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72570" y="4572000"/>
            <a:ext cx="4515851" cy="1028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 dirty="0">
                <a:solidFill>
                  <a:srgbClr val="FFBAF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Ab 16 Jahre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716001" y="4572000"/>
            <a:ext cx="4399430" cy="1028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 dirty="0">
                <a:solidFill>
                  <a:srgbClr val="FFBAF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Ab 16 Jahre</a:t>
            </a: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12390" y="675495"/>
            <a:ext cx="9463220" cy="6189624"/>
          </a:xfrm>
          <a:custGeom>
            <a:avLst/>
            <a:gdLst/>
            <a:ahLst/>
            <a:cxnLst/>
            <a:rect l="l" t="t" r="r" b="b"/>
            <a:pathLst>
              <a:path w="9463220" h="6189624">
                <a:moveTo>
                  <a:pt x="0" y="0"/>
                </a:moveTo>
                <a:lnTo>
                  <a:pt x="9463220" y="0"/>
                </a:lnTo>
                <a:lnTo>
                  <a:pt x="9463220" y="6189624"/>
                </a:lnTo>
                <a:lnTo>
                  <a:pt x="0" y="61896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07520" y="-4433153"/>
            <a:ext cx="18903041" cy="26718079"/>
          </a:xfrm>
          <a:custGeom>
            <a:avLst/>
            <a:gdLst/>
            <a:ahLst/>
            <a:cxnLst/>
            <a:rect l="l" t="t" r="r" b="b"/>
            <a:pathLst>
              <a:path w="18903041" h="26718079">
                <a:moveTo>
                  <a:pt x="0" y="0"/>
                </a:moveTo>
                <a:lnTo>
                  <a:pt x="18903040" y="0"/>
                </a:lnTo>
                <a:lnTo>
                  <a:pt x="18903040" y="26718079"/>
                </a:lnTo>
                <a:lnTo>
                  <a:pt x="0" y="267180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96722" y="2663825"/>
            <a:ext cx="14894556" cy="725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Wir</a:t>
            </a:r>
            <a:r>
              <a:rPr lang="en-US" sz="44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leben in </a:t>
            </a:r>
            <a:r>
              <a:rPr lang="en-US" sz="4499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einer</a:t>
            </a:r>
            <a:r>
              <a:rPr lang="en-US" sz="44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499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Demokratie</a:t>
            </a:r>
            <a:r>
              <a:rPr lang="en-US" sz="44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.</a:t>
            </a:r>
          </a:p>
          <a:p>
            <a:pPr algn="ctr">
              <a:lnSpc>
                <a:spcPts val="4900"/>
              </a:lnSpc>
            </a:pPr>
            <a:endParaRPr lang="en-US" sz="4499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Demokratie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ist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eine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Regierungsform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bei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der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eine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gewählte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Volksvertretung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die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politische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Macht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ausübt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Es gilt das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Prinzip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Entscheidungen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durch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die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Mehrheit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treffen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zu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lassen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Eine stabile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Demokratie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gibt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es in Deutschland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seit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Ende des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zweiten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Weltkriegs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1945.</a:t>
            </a: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Macht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durch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Wahlen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des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Volkes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zu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verteilen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ist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nicht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selbstverständlich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 In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unserer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Welt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gibt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es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Staaten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in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denen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das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Einparteiensystem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gilt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bzw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einzelne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oder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Gruppen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alle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Macht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an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sich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reißen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(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z.B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in China,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Nordkorea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oder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Kuba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).</a:t>
            </a:r>
          </a:p>
        </p:txBody>
      </p:sp>
      <p:sp>
        <p:nvSpPr>
          <p:cNvPr id="3" name="Freeform 3"/>
          <p:cNvSpPr/>
          <p:nvPr/>
        </p:nvSpPr>
        <p:spPr>
          <a:xfrm>
            <a:off x="15204938" y="1904165"/>
            <a:ext cx="2269352" cy="2198435"/>
          </a:xfrm>
          <a:custGeom>
            <a:avLst/>
            <a:gdLst/>
            <a:ahLst/>
            <a:cxnLst/>
            <a:rect l="l" t="t" r="r" b="b"/>
            <a:pathLst>
              <a:path w="2269352" h="2198435">
                <a:moveTo>
                  <a:pt x="0" y="0"/>
                </a:moveTo>
                <a:lnTo>
                  <a:pt x="2269352" y="0"/>
                </a:lnTo>
                <a:lnTo>
                  <a:pt x="2269352" y="2198435"/>
                </a:lnTo>
                <a:lnTo>
                  <a:pt x="0" y="21984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57760" y="1838127"/>
            <a:ext cx="2964940" cy="2264473"/>
          </a:xfrm>
          <a:custGeom>
            <a:avLst/>
            <a:gdLst/>
            <a:ahLst/>
            <a:cxnLst/>
            <a:rect l="l" t="t" r="r" b="b"/>
            <a:pathLst>
              <a:path w="2964940" h="2264473">
                <a:moveTo>
                  <a:pt x="0" y="0"/>
                </a:moveTo>
                <a:lnTo>
                  <a:pt x="2964940" y="0"/>
                </a:lnTo>
                <a:lnTo>
                  <a:pt x="2964940" y="2264473"/>
                </a:lnTo>
                <a:lnTo>
                  <a:pt x="0" y="22644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453435" y="365125"/>
            <a:ext cx="7381131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Grundsätzliches</a:t>
            </a:r>
          </a:p>
        </p:txBody>
      </p:sp>
      <p:sp>
        <p:nvSpPr>
          <p:cNvPr id="6" name="Freeform 6"/>
          <p:cNvSpPr/>
          <p:nvPr/>
        </p:nvSpPr>
        <p:spPr>
          <a:xfrm>
            <a:off x="-126581" y="1558925"/>
            <a:ext cx="19041009" cy="142808"/>
          </a:xfrm>
          <a:custGeom>
            <a:avLst/>
            <a:gdLst/>
            <a:ahLst/>
            <a:cxnLst/>
            <a:rect l="l" t="t" r="r" b="b"/>
            <a:pathLst>
              <a:path w="19041009" h="142808">
                <a:moveTo>
                  <a:pt x="0" y="0"/>
                </a:moveTo>
                <a:lnTo>
                  <a:pt x="19041010" y="0"/>
                </a:lnTo>
                <a:lnTo>
                  <a:pt x="19041010" y="142808"/>
                </a:lnTo>
                <a:lnTo>
                  <a:pt x="0" y="1428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09465" y="3206305"/>
            <a:ext cx="13269069" cy="5252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Umsetzung von Demokratie:</a:t>
            </a:r>
          </a:p>
          <a:p>
            <a:pPr algn="ctr">
              <a:lnSpc>
                <a:spcPts val="6299"/>
              </a:lnSpc>
            </a:pPr>
            <a:endParaRPr lang="en-US" sz="4499" u="sng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Herrschaft des Volkes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Alle Bürger*innen haben die gleichen Rechte und Pflichten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Freie Meinungsäußerung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Versammlungs- und Informationsrecht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Freie und geheime Wahl</a:t>
            </a:r>
          </a:p>
          <a:p>
            <a:pPr algn="ctr">
              <a:lnSpc>
                <a:spcPts val="4759"/>
              </a:lnSpc>
            </a:pPr>
            <a:endParaRPr lang="en-US" sz="34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719117" y="6226205"/>
            <a:ext cx="2118835" cy="3653164"/>
          </a:xfrm>
          <a:custGeom>
            <a:avLst/>
            <a:gdLst/>
            <a:ahLst/>
            <a:cxnLst/>
            <a:rect l="l" t="t" r="r" b="b"/>
            <a:pathLst>
              <a:path w="2118835" h="3653164">
                <a:moveTo>
                  <a:pt x="0" y="0"/>
                </a:moveTo>
                <a:lnTo>
                  <a:pt x="2118835" y="0"/>
                </a:lnTo>
                <a:lnTo>
                  <a:pt x="2118835" y="3653164"/>
                </a:lnTo>
                <a:lnTo>
                  <a:pt x="0" y="36531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01964" y="2075003"/>
            <a:ext cx="2415002" cy="2415002"/>
          </a:xfrm>
          <a:custGeom>
            <a:avLst/>
            <a:gdLst/>
            <a:ahLst/>
            <a:cxnLst/>
            <a:rect l="l" t="t" r="r" b="b"/>
            <a:pathLst>
              <a:path w="2415002" h="2415002">
                <a:moveTo>
                  <a:pt x="0" y="0"/>
                </a:moveTo>
                <a:lnTo>
                  <a:pt x="2415003" y="0"/>
                </a:lnTo>
                <a:lnTo>
                  <a:pt x="2415003" y="2415003"/>
                </a:lnTo>
                <a:lnTo>
                  <a:pt x="0" y="24150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453435" y="365125"/>
            <a:ext cx="7381131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Grundsätzliches</a:t>
            </a:r>
          </a:p>
        </p:txBody>
      </p:sp>
      <p:sp>
        <p:nvSpPr>
          <p:cNvPr id="6" name="Freeform 6"/>
          <p:cNvSpPr/>
          <p:nvPr/>
        </p:nvSpPr>
        <p:spPr>
          <a:xfrm>
            <a:off x="-229599" y="1534840"/>
            <a:ext cx="19041009" cy="142808"/>
          </a:xfrm>
          <a:custGeom>
            <a:avLst/>
            <a:gdLst/>
            <a:ahLst/>
            <a:cxnLst/>
            <a:rect l="l" t="t" r="r" b="b"/>
            <a:pathLst>
              <a:path w="19041009" h="142808">
                <a:moveTo>
                  <a:pt x="0" y="0"/>
                </a:moveTo>
                <a:lnTo>
                  <a:pt x="19041010" y="0"/>
                </a:lnTo>
                <a:lnTo>
                  <a:pt x="19041010" y="142808"/>
                </a:lnTo>
                <a:lnTo>
                  <a:pt x="0" y="1428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66097" y="2279633"/>
            <a:ext cx="2940372" cy="1923214"/>
          </a:xfrm>
          <a:custGeom>
            <a:avLst/>
            <a:gdLst/>
            <a:ahLst/>
            <a:cxnLst/>
            <a:rect l="l" t="t" r="r" b="b"/>
            <a:pathLst>
              <a:path w="2940372" h="1923214">
                <a:moveTo>
                  <a:pt x="0" y="0"/>
                </a:moveTo>
                <a:lnTo>
                  <a:pt x="2940372" y="0"/>
                </a:lnTo>
                <a:lnTo>
                  <a:pt x="2940372" y="1923214"/>
                </a:lnTo>
                <a:lnTo>
                  <a:pt x="0" y="19232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32322" y="2693596"/>
            <a:ext cx="15423356" cy="528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Jede</a:t>
            </a:r>
            <a:r>
              <a:rPr lang="en-US" sz="44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499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Stimme</a:t>
            </a:r>
            <a:r>
              <a:rPr lang="en-US" sz="44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499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zählt</a:t>
            </a:r>
            <a:r>
              <a:rPr lang="en-US" sz="44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, </a:t>
            </a:r>
            <a:r>
              <a:rPr lang="en-US" sz="4499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auch</a:t>
            </a:r>
            <a:r>
              <a:rPr lang="en-US" sz="44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499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deine</a:t>
            </a:r>
            <a:r>
              <a:rPr lang="en-US" sz="44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!</a:t>
            </a:r>
          </a:p>
          <a:p>
            <a:pPr algn="ctr">
              <a:lnSpc>
                <a:spcPts val="4899"/>
              </a:lnSpc>
            </a:pPr>
            <a:endParaRPr lang="en-US" sz="4499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Du 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darfst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frei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entscheiden</a:t>
            </a:r>
            <a:endParaRPr lang="en-US" sz="34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Jede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Stimme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ist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gleich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viel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wert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Du 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bestimmst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mit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wie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sich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dein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Landkreis/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Wohnort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weiterentwickelt</a:t>
            </a:r>
            <a:endParaRPr lang="en-US" sz="34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6299"/>
              </a:lnSpc>
            </a:pPr>
            <a:r>
              <a:rPr lang="en-US" sz="45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Nutze</a:t>
            </a:r>
            <a:r>
              <a:rPr lang="en-US" sz="45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deine</a:t>
            </a:r>
            <a:r>
              <a:rPr lang="en-US" sz="45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Stimme</a:t>
            </a:r>
            <a:r>
              <a:rPr lang="en-US" sz="45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!</a:t>
            </a:r>
          </a:p>
          <a:p>
            <a:pPr algn="ctr">
              <a:lnSpc>
                <a:spcPts val="4899"/>
              </a:lnSpc>
            </a:pPr>
            <a:endParaRPr lang="en-US" sz="45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990600" y="6972300"/>
            <a:ext cx="2785114" cy="2628451"/>
          </a:xfrm>
          <a:custGeom>
            <a:avLst/>
            <a:gdLst/>
            <a:ahLst/>
            <a:cxnLst/>
            <a:rect l="l" t="t" r="r" b="b"/>
            <a:pathLst>
              <a:path w="2785114" h="2628451">
                <a:moveTo>
                  <a:pt x="0" y="0"/>
                </a:moveTo>
                <a:lnTo>
                  <a:pt x="2785114" y="0"/>
                </a:lnTo>
                <a:lnTo>
                  <a:pt x="2785114" y="2628451"/>
                </a:lnTo>
                <a:lnTo>
                  <a:pt x="0" y="26284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339165" y="365125"/>
            <a:ext cx="7609670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Geh wählen!</a:t>
            </a:r>
          </a:p>
        </p:txBody>
      </p:sp>
      <p:sp>
        <p:nvSpPr>
          <p:cNvPr id="6" name="Freeform 6"/>
          <p:cNvSpPr/>
          <p:nvPr/>
        </p:nvSpPr>
        <p:spPr>
          <a:xfrm>
            <a:off x="-126581" y="1653502"/>
            <a:ext cx="19041009" cy="142808"/>
          </a:xfrm>
          <a:custGeom>
            <a:avLst/>
            <a:gdLst/>
            <a:ahLst/>
            <a:cxnLst/>
            <a:rect l="l" t="t" r="r" b="b"/>
            <a:pathLst>
              <a:path w="19041009" h="142808">
                <a:moveTo>
                  <a:pt x="0" y="0"/>
                </a:moveTo>
                <a:lnTo>
                  <a:pt x="19041010" y="0"/>
                </a:lnTo>
                <a:lnTo>
                  <a:pt x="19041010" y="142808"/>
                </a:lnTo>
                <a:lnTo>
                  <a:pt x="0" y="1428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7381" y="2015566"/>
            <a:ext cx="7290241" cy="7951576"/>
          </a:xfrm>
          <a:custGeom>
            <a:avLst/>
            <a:gdLst/>
            <a:ahLst/>
            <a:cxnLst/>
            <a:rect l="l" t="t" r="r" b="b"/>
            <a:pathLst>
              <a:path w="7290241" h="7951576">
                <a:moveTo>
                  <a:pt x="0" y="0"/>
                </a:moveTo>
                <a:lnTo>
                  <a:pt x="7290241" y="0"/>
                </a:lnTo>
                <a:lnTo>
                  <a:pt x="7290241" y="7951576"/>
                </a:lnTo>
                <a:lnTo>
                  <a:pt x="0" y="79515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41" t="-25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43634" y="204616"/>
            <a:ext cx="12400732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Kommunalwahl</a:t>
            </a:r>
            <a:r>
              <a:rPr lang="en-US" sz="699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allgemein</a:t>
            </a:r>
            <a:endParaRPr lang="en-US" sz="6999" dirty="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553551" y="2644775"/>
            <a:ext cx="9572564" cy="678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Der Landkreis Bad Tölz-Wolfratshausen:</a:t>
            </a:r>
          </a:p>
          <a:p>
            <a:pPr algn="l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besteht aus 21 Kommunen</a:t>
            </a: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Kommune = Stadt (3) oder Gemeinde (19)</a:t>
            </a: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es werden Vertreter*innen der Kommunen und des gesamten Landkreises gewählt </a:t>
            </a:r>
          </a:p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→ deshalb Kommunalwahl</a:t>
            </a: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 Stimmzettel für den Landkreis und 2 Stimmzettel für deine Kommune</a:t>
            </a:r>
          </a:p>
          <a:p>
            <a:pPr algn="l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259032" y="1627749"/>
            <a:ext cx="19041009" cy="142808"/>
          </a:xfrm>
          <a:custGeom>
            <a:avLst/>
            <a:gdLst/>
            <a:ahLst/>
            <a:cxnLst/>
            <a:rect l="l" t="t" r="r" b="b"/>
            <a:pathLst>
              <a:path w="19041009" h="142808">
                <a:moveTo>
                  <a:pt x="0" y="0"/>
                </a:moveTo>
                <a:lnTo>
                  <a:pt x="19041009" y="0"/>
                </a:lnTo>
                <a:lnTo>
                  <a:pt x="19041009" y="142808"/>
                </a:lnTo>
                <a:lnTo>
                  <a:pt x="0" y="1428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0138" y="3070643"/>
            <a:ext cx="2541576" cy="3086100"/>
            <a:chOff x="0" y="0"/>
            <a:chExt cx="669386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9386" cy="812800"/>
            </a:xfrm>
            <a:custGeom>
              <a:avLst/>
              <a:gdLst/>
              <a:ahLst/>
              <a:cxnLst/>
              <a:rect l="l" t="t" r="r" b="b"/>
              <a:pathLst>
                <a:path w="669386" h="812800">
                  <a:moveTo>
                    <a:pt x="0" y="0"/>
                  </a:moveTo>
                  <a:lnTo>
                    <a:pt x="669386" y="0"/>
                  </a:lnTo>
                  <a:lnTo>
                    <a:pt x="66938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E5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669386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</a:pPr>
              <a:r>
                <a:rPr lang="en-US" sz="26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Bürgermeister</a:t>
              </a:r>
            </a:p>
            <a:p>
              <a:pPr algn="ctr">
                <a:lnSpc>
                  <a:spcPts val="3779"/>
                </a:lnSpc>
              </a:pPr>
              <a:endParaRPr lang="en-US" sz="26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  <a:p>
              <a:pPr algn="l">
                <a:lnSpc>
                  <a:spcPts val="3779"/>
                </a:lnSpc>
              </a:pPr>
              <a:r>
                <a:rPr lang="en-US" sz="26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___________</a:t>
              </a:r>
            </a:p>
            <a:p>
              <a:pPr algn="l">
                <a:lnSpc>
                  <a:spcPts val="3779"/>
                </a:lnSpc>
              </a:pPr>
              <a:r>
                <a:rPr lang="en-US" sz="26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___________</a:t>
              </a:r>
            </a:p>
            <a:p>
              <a:pPr algn="ctr">
                <a:lnSpc>
                  <a:spcPts val="3779"/>
                </a:lnSpc>
              </a:pPr>
              <a:endParaRPr lang="en-US" sz="26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  <a:p>
              <a:pPr algn="ctr">
                <a:lnSpc>
                  <a:spcPts val="3779"/>
                </a:lnSpc>
                <a:spcBef>
                  <a:spcPct val="0"/>
                </a:spcBef>
              </a:pPr>
              <a:endParaRPr lang="en-US" sz="26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568965" y="3070643"/>
            <a:ext cx="2541576" cy="3162691"/>
            <a:chOff x="0" y="0"/>
            <a:chExt cx="669386" cy="8329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9386" cy="832972"/>
            </a:xfrm>
            <a:custGeom>
              <a:avLst/>
              <a:gdLst/>
              <a:ahLst/>
              <a:cxnLst/>
              <a:rect l="l" t="t" r="r" b="b"/>
              <a:pathLst>
                <a:path w="669386" h="832972">
                  <a:moveTo>
                    <a:pt x="0" y="0"/>
                  </a:moveTo>
                  <a:lnTo>
                    <a:pt x="669386" y="0"/>
                  </a:lnTo>
                  <a:lnTo>
                    <a:pt x="669386" y="832972"/>
                  </a:lnTo>
                  <a:lnTo>
                    <a:pt x="0" y="832972"/>
                  </a:lnTo>
                  <a:close/>
                </a:path>
              </a:pathLst>
            </a:custGeom>
            <a:solidFill>
              <a:srgbClr val="38B6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669386" cy="8901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Landrat</a:t>
              </a:r>
            </a:p>
            <a:p>
              <a:pPr algn="ctr">
                <a:lnSpc>
                  <a:spcPts val="3919"/>
                </a:lnSpc>
              </a:pPr>
              <a:endParaRPr lang="en-US" sz="27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__________</a:t>
              </a:r>
            </a:p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endParaRPr lang="en-US" sz="27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856133" y="3070643"/>
            <a:ext cx="4308413" cy="5143891"/>
            <a:chOff x="0" y="0"/>
            <a:chExt cx="1134726" cy="1354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34726" cy="1354770"/>
            </a:xfrm>
            <a:custGeom>
              <a:avLst/>
              <a:gdLst/>
              <a:ahLst/>
              <a:cxnLst/>
              <a:rect l="l" t="t" r="r" b="b"/>
              <a:pathLst>
                <a:path w="1134726" h="1354770">
                  <a:moveTo>
                    <a:pt x="0" y="0"/>
                  </a:moveTo>
                  <a:lnTo>
                    <a:pt x="1134726" y="0"/>
                  </a:lnTo>
                  <a:lnTo>
                    <a:pt x="1134726" y="1354770"/>
                  </a:lnTo>
                  <a:lnTo>
                    <a:pt x="0" y="1354770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134726" cy="1411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Gemeinderat/Stadtrat</a:t>
              </a:r>
            </a:p>
            <a:p>
              <a:pPr algn="ctr">
                <a:lnSpc>
                  <a:spcPts val="3919"/>
                </a:lnSpc>
              </a:pPr>
              <a:endParaRPr lang="en-US" sz="27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_____       _____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_____       _____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_____       _____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_____       _____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_____                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_____</a:t>
              </a:r>
            </a:p>
            <a:p>
              <a:pPr algn="ctr">
                <a:lnSpc>
                  <a:spcPts val="3919"/>
                </a:lnSpc>
              </a:pPr>
              <a:endParaRPr lang="en-US" sz="27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endParaRPr lang="en-US" sz="27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596316" y="3070643"/>
            <a:ext cx="6324623" cy="7125091"/>
            <a:chOff x="0" y="0"/>
            <a:chExt cx="1665744" cy="187656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65744" cy="1876567"/>
            </a:xfrm>
            <a:custGeom>
              <a:avLst/>
              <a:gdLst/>
              <a:ahLst/>
              <a:cxnLst/>
              <a:rect l="l" t="t" r="r" b="b"/>
              <a:pathLst>
                <a:path w="1665744" h="1876567">
                  <a:moveTo>
                    <a:pt x="0" y="0"/>
                  </a:moveTo>
                  <a:lnTo>
                    <a:pt x="1665744" y="0"/>
                  </a:lnTo>
                  <a:lnTo>
                    <a:pt x="1665744" y="1876567"/>
                  </a:lnTo>
                  <a:lnTo>
                    <a:pt x="0" y="1876567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1665744" cy="1933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Kreistag</a:t>
              </a:r>
            </a:p>
            <a:p>
              <a:pPr algn="ctr">
                <a:lnSpc>
                  <a:spcPts val="3919"/>
                </a:lnSpc>
              </a:pPr>
              <a:endParaRPr lang="en-US" sz="27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        _____         _____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        _____         _____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        _____         _____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        _____         _____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        _____         _____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        _____         _____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        _____         _____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        _____                   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                                     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                                     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</a:t>
              </a:r>
            </a:p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endParaRPr lang="en-US" sz="27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8700" y="4147194"/>
            <a:ext cx="378197" cy="378197"/>
            <a:chOff x="0" y="0"/>
            <a:chExt cx="99608" cy="9960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DE5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943634" y="193047"/>
            <a:ext cx="12400732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Kommunalwahl</a:t>
            </a:r>
            <a:r>
              <a:rPr lang="en-US" sz="699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allgemein</a:t>
            </a:r>
            <a:endParaRPr lang="en-US" sz="6999" dirty="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028700" y="4651989"/>
            <a:ext cx="378197" cy="392914"/>
            <a:chOff x="0" y="0"/>
            <a:chExt cx="99608" cy="10348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9608" cy="103484"/>
            </a:xfrm>
            <a:custGeom>
              <a:avLst/>
              <a:gdLst/>
              <a:ahLst/>
              <a:cxnLst/>
              <a:rect l="l" t="t" r="r" b="b"/>
              <a:pathLst>
                <a:path w="99608" h="103484">
                  <a:moveTo>
                    <a:pt x="0" y="0"/>
                  </a:moveTo>
                  <a:lnTo>
                    <a:pt x="99608" y="0"/>
                  </a:lnTo>
                  <a:lnTo>
                    <a:pt x="99608" y="103484"/>
                  </a:lnTo>
                  <a:lnTo>
                    <a:pt x="0" y="103484"/>
                  </a:lnTo>
                  <a:close/>
                </a:path>
              </a:pathLst>
            </a:custGeom>
            <a:solidFill>
              <a:srgbClr val="FFDE5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99608" cy="1415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331379" y="5713613"/>
            <a:ext cx="378197" cy="378197"/>
            <a:chOff x="0" y="0"/>
            <a:chExt cx="99608" cy="9960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962587" y="4235496"/>
            <a:ext cx="378197" cy="378197"/>
            <a:chOff x="0" y="0"/>
            <a:chExt cx="99608" cy="9960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5331379" y="5202066"/>
            <a:ext cx="378197" cy="378197"/>
            <a:chOff x="0" y="0"/>
            <a:chExt cx="99608" cy="9960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5331379" y="4695281"/>
            <a:ext cx="378197" cy="378197"/>
            <a:chOff x="0" y="0"/>
            <a:chExt cx="99608" cy="99608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744322" y="4235496"/>
            <a:ext cx="378197" cy="378197"/>
            <a:chOff x="0" y="0"/>
            <a:chExt cx="99608" cy="99608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5331379" y="4235496"/>
            <a:ext cx="378197" cy="378197"/>
            <a:chOff x="0" y="0"/>
            <a:chExt cx="99608" cy="99608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3962587" y="6688167"/>
            <a:ext cx="378197" cy="378197"/>
            <a:chOff x="0" y="0"/>
            <a:chExt cx="99608" cy="99608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3962587" y="6217559"/>
            <a:ext cx="378197" cy="378197"/>
            <a:chOff x="0" y="0"/>
            <a:chExt cx="99608" cy="99608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3962587" y="5706011"/>
            <a:ext cx="378197" cy="378197"/>
            <a:chOff x="0" y="0"/>
            <a:chExt cx="99608" cy="99608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3962587" y="5202066"/>
            <a:ext cx="378197" cy="378197"/>
            <a:chOff x="0" y="0"/>
            <a:chExt cx="99608" cy="99608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3962587" y="4695281"/>
            <a:ext cx="378197" cy="378197"/>
            <a:chOff x="0" y="0"/>
            <a:chExt cx="99608" cy="99608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765803" y="5202066"/>
            <a:ext cx="378197" cy="378197"/>
            <a:chOff x="0" y="0"/>
            <a:chExt cx="99608" cy="99608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38B6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8765803" y="4695281"/>
            <a:ext cx="378197" cy="378197"/>
            <a:chOff x="0" y="0"/>
            <a:chExt cx="99608" cy="99608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38B6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6744322" y="6254991"/>
            <a:ext cx="378197" cy="378197"/>
            <a:chOff x="0" y="0"/>
            <a:chExt cx="99608" cy="99608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6744322" y="5713613"/>
            <a:ext cx="378197" cy="378197"/>
            <a:chOff x="0" y="0"/>
            <a:chExt cx="99608" cy="99608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5" name="TextBox 65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6744322" y="5202066"/>
            <a:ext cx="378197" cy="378197"/>
            <a:chOff x="0" y="0"/>
            <a:chExt cx="99608" cy="99608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6744322" y="4695281"/>
            <a:ext cx="378197" cy="378197"/>
            <a:chOff x="0" y="0"/>
            <a:chExt cx="99608" cy="99608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1" name="TextBox 71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8765803" y="4235496"/>
            <a:ext cx="378197" cy="378197"/>
            <a:chOff x="0" y="0"/>
            <a:chExt cx="99608" cy="99608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38B6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4" name="TextBox 74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6289350" y="6168010"/>
            <a:ext cx="378197" cy="378197"/>
            <a:chOff x="0" y="0"/>
            <a:chExt cx="99608" cy="99608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7" name="TextBox 77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3227983" y="5704088"/>
            <a:ext cx="378197" cy="378197"/>
            <a:chOff x="0" y="0"/>
            <a:chExt cx="99608" cy="99608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0" name="TextBox 80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3227983" y="5202066"/>
            <a:ext cx="378197" cy="378197"/>
            <a:chOff x="0" y="0"/>
            <a:chExt cx="99608" cy="99608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3" name="TextBox 83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3227983" y="4695281"/>
            <a:ext cx="378197" cy="378197"/>
            <a:chOff x="0" y="0"/>
            <a:chExt cx="99608" cy="99608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6" name="TextBox 86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3227983" y="4235496"/>
            <a:ext cx="378197" cy="378197"/>
            <a:chOff x="0" y="0"/>
            <a:chExt cx="99608" cy="99608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9" name="TextBox 89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11811561" y="9180145"/>
            <a:ext cx="378197" cy="378197"/>
            <a:chOff x="0" y="0"/>
            <a:chExt cx="99608" cy="99608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2" name="TextBox 92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11811561" y="8678123"/>
            <a:ext cx="378197" cy="378197"/>
            <a:chOff x="0" y="0"/>
            <a:chExt cx="99608" cy="99608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5" name="TextBox 95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11811561" y="8176100"/>
            <a:ext cx="378197" cy="378197"/>
            <a:chOff x="0" y="0"/>
            <a:chExt cx="99608" cy="99608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8" name="TextBox 98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9" name="Group 99"/>
          <p:cNvGrpSpPr/>
          <p:nvPr/>
        </p:nvGrpSpPr>
        <p:grpSpPr>
          <a:xfrm>
            <a:off x="11811561" y="7674078"/>
            <a:ext cx="378197" cy="378197"/>
            <a:chOff x="0" y="0"/>
            <a:chExt cx="99608" cy="99608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1" name="TextBox 101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11811561" y="7172055"/>
            <a:ext cx="378197" cy="378197"/>
            <a:chOff x="0" y="0"/>
            <a:chExt cx="99608" cy="99608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4" name="TextBox 104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11811561" y="6670033"/>
            <a:ext cx="378197" cy="378197"/>
            <a:chOff x="0" y="0"/>
            <a:chExt cx="99608" cy="99608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7" name="TextBox 107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8" name="Group 108"/>
          <p:cNvGrpSpPr/>
          <p:nvPr/>
        </p:nvGrpSpPr>
        <p:grpSpPr>
          <a:xfrm>
            <a:off x="11811561" y="6168010"/>
            <a:ext cx="378197" cy="378197"/>
            <a:chOff x="0" y="0"/>
            <a:chExt cx="99608" cy="99608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10" name="TextBox 110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11811561" y="5704088"/>
            <a:ext cx="378197" cy="378197"/>
            <a:chOff x="0" y="0"/>
            <a:chExt cx="99608" cy="99608"/>
          </a:xfrm>
        </p:grpSpPr>
        <p:sp>
          <p:nvSpPr>
            <p:cNvPr id="112" name="Freeform 112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13" name="TextBox 113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4" name="Group 114"/>
          <p:cNvGrpSpPr/>
          <p:nvPr/>
        </p:nvGrpSpPr>
        <p:grpSpPr>
          <a:xfrm>
            <a:off x="11811561" y="5202066"/>
            <a:ext cx="378197" cy="378197"/>
            <a:chOff x="0" y="0"/>
            <a:chExt cx="99608" cy="99608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16" name="TextBox 116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7" name="Group 117"/>
          <p:cNvGrpSpPr/>
          <p:nvPr/>
        </p:nvGrpSpPr>
        <p:grpSpPr>
          <a:xfrm>
            <a:off x="11811561" y="4695281"/>
            <a:ext cx="378197" cy="378197"/>
            <a:chOff x="0" y="0"/>
            <a:chExt cx="99608" cy="99608"/>
          </a:xfrm>
        </p:grpSpPr>
        <p:sp>
          <p:nvSpPr>
            <p:cNvPr id="118" name="Freeform 118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19" name="TextBox 119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0" name="Group 120"/>
          <p:cNvGrpSpPr/>
          <p:nvPr/>
        </p:nvGrpSpPr>
        <p:grpSpPr>
          <a:xfrm>
            <a:off x="11811561" y="4235496"/>
            <a:ext cx="378197" cy="378197"/>
            <a:chOff x="0" y="0"/>
            <a:chExt cx="99608" cy="99608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2" name="TextBox 122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3" name="Group 123"/>
          <p:cNvGrpSpPr/>
          <p:nvPr/>
        </p:nvGrpSpPr>
        <p:grpSpPr>
          <a:xfrm>
            <a:off x="14758627" y="7172055"/>
            <a:ext cx="378197" cy="378197"/>
            <a:chOff x="0" y="0"/>
            <a:chExt cx="99608" cy="99608"/>
          </a:xfrm>
        </p:grpSpPr>
        <p:sp>
          <p:nvSpPr>
            <p:cNvPr id="124" name="Freeform 124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5" name="TextBox 125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6" name="Group 126"/>
          <p:cNvGrpSpPr/>
          <p:nvPr/>
        </p:nvGrpSpPr>
        <p:grpSpPr>
          <a:xfrm>
            <a:off x="14758627" y="6670033"/>
            <a:ext cx="378197" cy="378197"/>
            <a:chOff x="0" y="0"/>
            <a:chExt cx="99608" cy="99608"/>
          </a:xfrm>
        </p:grpSpPr>
        <p:sp>
          <p:nvSpPr>
            <p:cNvPr id="127" name="Freeform 127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8" name="TextBox 128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9" name="Group 129"/>
          <p:cNvGrpSpPr/>
          <p:nvPr/>
        </p:nvGrpSpPr>
        <p:grpSpPr>
          <a:xfrm>
            <a:off x="14758627" y="6168010"/>
            <a:ext cx="378197" cy="378197"/>
            <a:chOff x="0" y="0"/>
            <a:chExt cx="99608" cy="99608"/>
          </a:xfrm>
        </p:grpSpPr>
        <p:sp>
          <p:nvSpPr>
            <p:cNvPr id="130" name="Freeform 130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1" name="TextBox 131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2" name="Group 132"/>
          <p:cNvGrpSpPr/>
          <p:nvPr/>
        </p:nvGrpSpPr>
        <p:grpSpPr>
          <a:xfrm>
            <a:off x="16289350" y="5704088"/>
            <a:ext cx="378197" cy="378197"/>
            <a:chOff x="0" y="0"/>
            <a:chExt cx="99608" cy="99608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4" name="TextBox 134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5" name="Group 135"/>
          <p:cNvGrpSpPr/>
          <p:nvPr/>
        </p:nvGrpSpPr>
        <p:grpSpPr>
          <a:xfrm>
            <a:off x="16289350" y="5202066"/>
            <a:ext cx="378197" cy="378197"/>
            <a:chOff x="0" y="0"/>
            <a:chExt cx="99608" cy="99608"/>
          </a:xfrm>
        </p:grpSpPr>
        <p:sp>
          <p:nvSpPr>
            <p:cNvPr id="136" name="Freeform 136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7" name="TextBox 137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8" name="Group 138"/>
          <p:cNvGrpSpPr/>
          <p:nvPr/>
        </p:nvGrpSpPr>
        <p:grpSpPr>
          <a:xfrm>
            <a:off x="16289350" y="4695281"/>
            <a:ext cx="378197" cy="378197"/>
            <a:chOff x="0" y="0"/>
            <a:chExt cx="99608" cy="99608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40" name="TextBox 140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1" name="Group 141"/>
          <p:cNvGrpSpPr/>
          <p:nvPr/>
        </p:nvGrpSpPr>
        <p:grpSpPr>
          <a:xfrm>
            <a:off x="14758627" y="5704088"/>
            <a:ext cx="378197" cy="378197"/>
            <a:chOff x="0" y="0"/>
            <a:chExt cx="99608" cy="99608"/>
          </a:xfrm>
        </p:grpSpPr>
        <p:sp>
          <p:nvSpPr>
            <p:cNvPr id="142" name="Freeform 142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43" name="TextBox 143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4" name="Group 144"/>
          <p:cNvGrpSpPr/>
          <p:nvPr/>
        </p:nvGrpSpPr>
        <p:grpSpPr>
          <a:xfrm>
            <a:off x="14758627" y="5202066"/>
            <a:ext cx="378197" cy="378197"/>
            <a:chOff x="0" y="0"/>
            <a:chExt cx="99608" cy="99608"/>
          </a:xfrm>
        </p:grpSpPr>
        <p:sp>
          <p:nvSpPr>
            <p:cNvPr id="145" name="Freeform 145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46" name="TextBox 146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7" name="Group 147"/>
          <p:cNvGrpSpPr/>
          <p:nvPr/>
        </p:nvGrpSpPr>
        <p:grpSpPr>
          <a:xfrm>
            <a:off x="14758627" y="4695281"/>
            <a:ext cx="378197" cy="378197"/>
            <a:chOff x="0" y="0"/>
            <a:chExt cx="99608" cy="99608"/>
          </a:xfrm>
        </p:grpSpPr>
        <p:sp>
          <p:nvSpPr>
            <p:cNvPr id="148" name="Freeform 148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49" name="TextBox 149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0" name="Group 150"/>
          <p:cNvGrpSpPr/>
          <p:nvPr/>
        </p:nvGrpSpPr>
        <p:grpSpPr>
          <a:xfrm>
            <a:off x="13227983" y="7693128"/>
            <a:ext cx="378197" cy="378197"/>
            <a:chOff x="0" y="0"/>
            <a:chExt cx="99608" cy="99608"/>
          </a:xfrm>
        </p:grpSpPr>
        <p:sp>
          <p:nvSpPr>
            <p:cNvPr id="151" name="Freeform 151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2" name="TextBox 152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3" name="Group 153"/>
          <p:cNvGrpSpPr/>
          <p:nvPr/>
        </p:nvGrpSpPr>
        <p:grpSpPr>
          <a:xfrm>
            <a:off x="16289350" y="4235496"/>
            <a:ext cx="378197" cy="378197"/>
            <a:chOff x="0" y="0"/>
            <a:chExt cx="99608" cy="99608"/>
          </a:xfrm>
        </p:grpSpPr>
        <p:sp>
          <p:nvSpPr>
            <p:cNvPr id="154" name="Freeform 154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5" name="TextBox 155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6" name="Group 156"/>
          <p:cNvGrpSpPr/>
          <p:nvPr/>
        </p:nvGrpSpPr>
        <p:grpSpPr>
          <a:xfrm>
            <a:off x="14758627" y="4235496"/>
            <a:ext cx="378197" cy="378197"/>
            <a:chOff x="0" y="0"/>
            <a:chExt cx="99608" cy="99608"/>
          </a:xfrm>
        </p:grpSpPr>
        <p:sp>
          <p:nvSpPr>
            <p:cNvPr id="157" name="Freeform 157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8" name="TextBox 158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9" name="Group 159"/>
          <p:cNvGrpSpPr/>
          <p:nvPr/>
        </p:nvGrpSpPr>
        <p:grpSpPr>
          <a:xfrm>
            <a:off x="13227983" y="7172055"/>
            <a:ext cx="378197" cy="378197"/>
            <a:chOff x="0" y="0"/>
            <a:chExt cx="99608" cy="99608"/>
          </a:xfrm>
        </p:grpSpPr>
        <p:sp>
          <p:nvSpPr>
            <p:cNvPr id="160" name="Freeform 160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1" name="TextBox 161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2" name="Group 162"/>
          <p:cNvGrpSpPr/>
          <p:nvPr/>
        </p:nvGrpSpPr>
        <p:grpSpPr>
          <a:xfrm>
            <a:off x="13227983" y="6688167"/>
            <a:ext cx="378197" cy="378197"/>
            <a:chOff x="0" y="0"/>
            <a:chExt cx="99608" cy="99608"/>
          </a:xfrm>
        </p:grpSpPr>
        <p:sp>
          <p:nvSpPr>
            <p:cNvPr id="163" name="Freeform 163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4" name="TextBox 164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5" name="Group 165"/>
          <p:cNvGrpSpPr/>
          <p:nvPr/>
        </p:nvGrpSpPr>
        <p:grpSpPr>
          <a:xfrm>
            <a:off x="13227983" y="6168010"/>
            <a:ext cx="378197" cy="378197"/>
            <a:chOff x="0" y="0"/>
            <a:chExt cx="99608" cy="99608"/>
          </a:xfrm>
        </p:grpSpPr>
        <p:sp>
          <p:nvSpPr>
            <p:cNvPr id="166" name="Freeform 166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7" name="TextBox 167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8" name="Group 168"/>
          <p:cNvGrpSpPr/>
          <p:nvPr/>
        </p:nvGrpSpPr>
        <p:grpSpPr>
          <a:xfrm>
            <a:off x="16289350" y="8659073"/>
            <a:ext cx="378197" cy="378197"/>
            <a:chOff x="0" y="0"/>
            <a:chExt cx="99608" cy="99608"/>
          </a:xfrm>
        </p:grpSpPr>
        <p:sp>
          <p:nvSpPr>
            <p:cNvPr id="169" name="Freeform 169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0" name="TextBox 170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1" name="Group 171"/>
          <p:cNvGrpSpPr/>
          <p:nvPr/>
        </p:nvGrpSpPr>
        <p:grpSpPr>
          <a:xfrm>
            <a:off x="16289350" y="8176100"/>
            <a:ext cx="378197" cy="378197"/>
            <a:chOff x="0" y="0"/>
            <a:chExt cx="99608" cy="99608"/>
          </a:xfrm>
        </p:grpSpPr>
        <p:sp>
          <p:nvSpPr>
            <p:cNvPr id="172" name="Freeform 172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3" name="TextBox 173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4" name="Group 174"/>
          <p:cNvGrpSpPr/>
          <p:nvPr/>
        </p:nvGrpSpPr>
        <p:grpSpPr>
          <a:xfrm>
            <a:off x="16289350" y="7693128"/>
            <a:ext cx="378197" cy="378197"/>
            <a:chOff x="0" y="0"/>
            <a:chExt cx="99608" cy="99608"/>
          </a:xfrm>
        </p:grpSpPr>
        <p:sp>
          <p:nvSpPr>
            <p:cNvPr id="175" name="Freeform 175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6" name="TextBox 176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7" name="Group 177"/>
          <p:cNvGrpSpPr/>
          <p:nvPr/>
        </p:nvGrpSpPr>
        <p:grpSpPr>
          <a:xfrm>
            <a:off x="16289350" y="7182066"/>
            <a:ext cx="378197" cy="378197"/>
            <a:chOff x="0" y="0"/>
            <a:chExt cx="99608" cy="99608"/>
          </a:xfrm>
        </p:grpSpPr>
        <p:sp>
          <p:nvSpPr>
            <p:cNvPr id="178" name="Freeform 178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9" name="TextBox 179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0" name="Group 180"/>
          <p:cNvGrpSpPr/>
          <p:nvPr/>
        </p:nvGrpSpPr>
        <p:grpSpPr>
          <a:xfrm>
            <a:off x="16289350" y="6688167"/>
            <a:ext cx="378197" cy="378197"/>
            <a:chOff x="0" y="0"/>
            <a:chExt cx="99608" cy="99608"/>
          </a:xfrm>
        </p:grpSpPr>
        <p:sp>
          <p:nvSpPr>
            <p:cNvPr id="181" name="Freeform 181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82" name="TextBox 182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3" name="TextBox 183"/>
          <p:cNvSpPr txBox="1"/>
          <p:nvPr/>
        </p:nvSpPr>
        <p:spPr>
          <a:xfrm>
            <a:off x="6808044" y="1934252"/>
            <a:ext cx="4671912" cy="762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Die </a:t>
            </a:r>
            <a:r>
              <a:rPr lang="en-US" sz="4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Stimmzettel</a:t>
            </a:r>
            <a:r>
              <a:rPr lang="en-US" sz="4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</p:txBody>
      </p:sp>
      <p:sp>
        <p:nvSpPr>
          <p:cNvPr id="184" name="Freeform 184"/>
          <p:cNvSpPr/>
          <p:nvPr/>
        </p:nvSpPr>
        <p:spPr>
          <a:xfrm>
            <a:off x="-229599" y="1497328"/>
            <a:ext cx="19041009" cy="142808"/>
          </a:xfrm>
          <a:custGeom>
            <a:avLst/>
            <a:gdLst/>
            <a:ahLst/>
            <a:cxnLst/>
            <a:rect l="l" t="t" r="r" b="b"/>
            <a:pathLst>
              <a:path w="19041009" h="142808">
                <a:moveTo>
                  <a:pt x="0" y="0"/>
                </a:moveTo>
                <a:lnTo>
                  <a:pt x="19041010" y="0"/>
                </a:lnTo>
                <a:lnTo>
                  <a:pt x="19041010" y="142808"/>
                </a:lnTo>
                <a:lnTo>
                  <a:pt x="0" y="1428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7352" y="2529329"/>
            <a:ext cx="13166532" cy="712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Wer wird gewählt und was machen die eigentlich?</a:t>
            </a:r>
          </a:p>
          <a:p>
            <a:pPr algn="ctr">
              <a:lnSpc>
                <a:spcPts val="4899"/>
              </a:lnSpc>
            </a:pPr>
            <a:endParaRPr lang="en-US" sz="44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899"/>
              </a:lnSpc>
            </a:pPr>
            <a:r>
              <a:rPr lang="en-US" sz="3499" b="1" u="sng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Bürgermeister und Gemeinde-/Stadtratsmitglieder:</a:t>
            </a:r>
          </a:p>
          <a:p>
            <a:pPr algn="ctr">
              <a:lnSpc>
                <a:spcPts val="4899"/>
              </a:lnSpc>
            </a:pPr>
            <a:endParaRPr lang="en-US" sz="3499" b="1" u="sng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bestimmen gemeinsam, was in der Gemeinde gemacht wird 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z.B. Straßen und Wege im Ort bauen/pflegen; Schulen, Kindergärten und Spielplätze bauen/pflegen; ein Schwimmbad oder Bücherei im Ort zu haben</a:t>
            </a:r>
          </a:p>
          <a:p>
            <a:pPr algn="ctr">
              <a:lnSpc>
                <a:spcPts val="4899"/>
              </a:lnSpc>
            </a:pPr>
            <a:endParaRPr lang="en-US" sz="34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299241" y="6517718"/>
            <a:ext cx="3132744" cy="2272664"/>
          </a:xfrm>
          <a:custGeom>
            <a:avLst/>
            <a:gdLst/>
            <a:ahLst/>
            <a:cxnLst/>
            <a:rect l="l" t="t" r="r" b="b"/>
            <a:pathLst>
              <a:path w="3132744" h="2272664">
                <a:moveTo>
                  <a:pt x="0" y="0"/>
                </a:moveTo>
                <a:lnTo>
                  <a:pt x="3132744" y="0"/>
                </a:lnTo>
                <a:lnTo>
                  <a:pt x="3132744" y="2272664"/>
                </a:lnTo>
                <a:lnTo>
                  <a:pt x="0" y="22726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299241" y="2808743"/>
            <a:ext cx="3155021" cy="2989383"/>
          </a:xfrm>
          <a:custGeom>
            <a:avLst/>
            <a:gdLst/>
            <a:ahLst/>
            <a:cxnLst/>
            <a:rect l="l" t="t" r="r" b="b"/>
            <a:pathLst>
              <a:path w="3155021" h="2989383">
                <a:moveTo>
                  <a:pt x="0" y="0"/>
                </a:moveTo>
                <a:lnTo>
                  <a:pt x="3155021" y="0"/>
                </a:lnTo>
                <a:lnTo>
                  <a:pt x="3155021" y="2989383"/>
                </a:lnTo>
                <a:lnTo>
                  <a:pt x="0" y="29893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019834" y="328868"/>
            <a:ext cx="12248332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Kommunalwahl</a:t>
            </a:r>
            <a:r>
              <a:rPr lang="en-US" sz="699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allgemein</a:t>
            </a:r>
            <a:endParaRPr lang="en-US" sz="6999" dirty="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26581" y="1738821"/>
            <a:ext cx="19041009" cy="142808"/>
          </a:xfrm>
          <a:custGeom>
            <a:avLst/>
            <a:gdLst/>
            <a:ahLst/>
            <a:cxnLst/>
            <a:rect l="l" t="t" r="r" b="b"/>
            <a:pathLst>
              <a:path w="19041009" h="142808">
                <a:moveTo>
                  <a:pt x="0" y="0"/>
                </a:moveTo>
                <a:lnTo>
                  <a:pt x="19041010" y="0"/>
                </a:lnTo>
                <a:lnTo>
                  <a:pt x="19041010" y="142808"/>
                </a:lnTo>
                <a:lnTo>
                  <a:pt x="0" y="1428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530398"/>
            <a:ext cx="11886165" cy="7110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Wer wird gewählt und was machen die eigentlich?</a:t>
            </a:r>
          </a:p>
          <a:p>
            <a:pPr algn="ctr">
              <a:lnSpc>
                <a:spcPts val="4900"/>
              </a:lnSpc>
            </a:pPr>
            <a:endParaRPr lang="en-US" sz="44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900"/>
              </a:lnSpc>
            </a:pPr>
            <a:r>
              <a:rPr lang="en-US" sz="3500" b="1" u="sng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Landrat und Kreistagsmitglieder:</a:t>
            </a:r>
          </a:p>
          <a:p>
            <a:pPr algn="ctr">
              <a:lnSpc>
                <a:spcPts val="4900"/>
              </a:lnSpc>
            </a:pPr>
            <a:endParaRPr lang="en-US" sz="3500" b="1" u="sng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sind für über-örtliche Dinge zuständig, d.h. Aufgaben, die nicht einzelne Gemeinden betreffen, sondern größere Gebiete</a:t>
            </a: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z.B. Landstraßen bauen/pflegen; Krankenhäuser bauen/instand halten; neue Buslinien schaffen</a:t>
            </a:r>
          </a:p>
          <a:p>
            <a:pPr algn="ctr">
              <a:lnSpc>
                <a:spcPts val="4759"/>
              </a:lnSpc>
            </a:pPr>
            <a:endParaRPr lang="en-US" sz="35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302736" y="3296980"/>
            <a:ext cx="2488587" cy="2488587"/>
          </a:xfrm>
          <a:custGeom>
            <a:avLst/>
            <a:gdLst/>
            <a:ahLst/>
            <a:cxnLst/>
            <a:rect l="l" t="t" r="r" b="b"/>
            <a:pathLst>
              <a:path w="2488587" h="2488587">
                <a:moveTo>
                  <a:pt x="0" y="0"/>
                </a:moveTo>
                <a:lnTo>
                  <a:pt x="2488587" y="0"/>
                </a:lnTo>
                <a:lnTo>
                  <a:pt x="2488587" y="2488587"/>
                </a:lnTo>
                <a:lnTo>
                  <a:pt x="0" y="24885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119418" y="6563288"/>
            <a:ext cx="2905600" cy="2546363"/>
          </a:xfrm>
          <a:custGeom>
            <a:avLst/>
            <a:gdLst/>
            <a:ahLst/>
            <a:cxnLst/>
            <a:rect l="l" t="t" r="r" b="b"/>
            <a:pathLst>
              <a:path w="2905600" h="2546363">
                <a:moveTo>
                  <a:pt x="0" y="0"/>
                </a:moveTo>
                <a:lnTo>
                  <a:pt x="2905601" y="0"/>
                </a:lnTo>
                <a:lnTo>
                  <a:pt x="2905601" y="2546363"/>
                </a:lnTo>
                <a:lnTo>
                  <a:pt x="0" y="25463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984116" y="341091"/>
            <a:ext cx="12329294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Kommunalwahl</a:t>
            </a:r>
            <a:r>
              <a:rPr lang="en-US" sz="699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allgemein</a:t>
            </a:r>
            <a:endParaRPr lang="en-US" sz="6999" dirty="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39238" y="866775"/>
            <a:ext cx="9525" cy="137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endParaRPr/>
          </a:p>
        </p:txBody>
      </p:sp>
      <p:sp>
        <p:nvSpPr>
          <p:cNvPr id="7" name="Freeform 7"/>
          <p:cNvSpPr/>
          <p:nvPr/>
        </p:nvSpPr>
        <p:spPr>
          <a:xfrm>
            <a:off x="-200165" y="1682741"/>
            <a:ext cx="19041009" cy="142808"/>
          </a:xfrm>
          <a:custGeom>
            <a:avLst/>
            <a:gdLst/>
            <a:ahLst/>
            <a:cxnLst/>
            <a:rect l="l" t="t" r="r" b="b"/>
            <a:pathLst>
              <a:path w="19041009" h="142808">
                <a:moveTo>
                  <a:pt x="0" y="0"/>
                </a:moveTo>
                <a:lnTo>
                  <a:pt x="19041009" y="0"/>
                </a:lnTo>
                <a:lnTo>
                  <a:pt x="19041009" y="142807"/>
                </a:lnTo>
                <a:lnTo>
                  <a:pt x="0" y="142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1207</Words>
  <Application>Microsoft Office PowerPoint</Application>
  <PresentationFormat>Benutzerdefiniert</PresentationFormat>
  <Paragraphs>216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4" baseType="lpstr">
      <vt:lpstr>Canva Sans</vt:lpstr>
      <vt:lpstr>Canva Sans Bold</vt:lpstr>
      <vt:lpstr>Arial</vt:lpstr>
      <vt:lpstr>Bebas Neue Bold</vt:lpstr>
      <vt:lpstr>Bree Serif</vt:lpstr>
      <vt:lpstr>Calibri</vt:lpstr>
      <vt:lpstr>League Spartan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Kommunalwahl 2026</dc:title>
  <dc:creator>May Johanna</dc:creator>
  <cp:lastModifiedBy>May Johanna</cp:lastModifiedBy>
  <cp:revision>4</cp:revision>
  <dcterms:created xsi:type="dcterms:W3CDTF">2006-08-16T00:00:00Z</dcterms:created>
  <dcterms:modified xsi:type="dcterms:W3CDTF">2026-01-20T09:30:27Z</dcterms:modified>
  <dc:identifier>DAG7rVUJyVo</dc:identifier>
</cp:coreProperties>
</file>